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g" ContentType="image/jp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5.xml" ContentType="application/vnd.openxmlformats-officedocument.presentationml.notes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Slides/notesSlide18.xml" ContentType="application/vnd.openxmlformats-officedocument.presentationml.notes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24.xml" ContentType="application/vnd.openxmlformats-officedocument.presentationml.notesSlide+xml"/>
  <Override PartName="/ppt/slides/slide24.xml" ContentType="application/vnd.openxmlformats-officedocument.presentationml.slide+xml"/>
  <Override PartName="/ppt/notesSlides/notesSlide25.xml" ContentType="application/vnd.openxmlformats-officedocument.presentationml.notesSlide+xml"/>
  <Override PartName="/ppt/slides/slide25.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3"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5143500"/>
  <p:notesSz cx="6857895" cy="9143861"/>
  <p:custShowLst>
    <p:custShow name="Custom Show 1" id="0">
      <p:sldLst>
        <p:sld r:id="rId5"/>
        <p:sld r:id="rId9"/>
        <p:sld r:id="rId11"/>
        <p:sld r:id="rId18"/>
      </p:sldLst>
    </p:custShow>
  </p:custShowLst>
  <p:kinsoku lang="zh-CN" invalStChars="!%),.:;?]}¨·ˇˉ་―‖’”…‰∶、。〃々〉》」』】〕〗！＂＇％），．：；？］｀｜｝～￠" invalEndChars="([{·‘“〈《「『【〔〖（．［｛￡￥"/>
  <p:defaultTextStyle>
    <a:defPPr>
      <a:defRPr lang="zh-CN"/>
    </a:defPPr>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9927" autoAdjust="0"/>
    <p:restoredTop sz="94660" autoAdjust="0"/>
  </p:normalViewPr>
  <p:slideViewPr>
    <p:cSldViewPr snapToGrid="0">
      <p:cViewPr varScale="1">
        <p:scale>
          <a:sx n="112" d="100"/>
          <a:sy n="112" d="100"/>
        </p:scale>
        <p:origin x="0" y="0"/>
      </p:cViewPr>
      <p:guideLst>
        <p:guide orient="horz" pos="608"/>
        <p:guide orient="horz" pos="872"/>
        <p:guide pos="144"/>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 name="对象"/>
          <p:cNvSpPr>
            <a:spLocks noGrp="1" noChangeAspect="1"/>
          </p:cNvSpPr>
          <p:nvPr>
            <p:ph type="sldImg" idx="2"/>
          </p:nvPr>
        </p:nvSpPr>
        <p:spPr>
          <a:xfrm rot="0">
            <a:off x="381299" y="685800"/>
            <a:ext cx="6096075"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
        <p:nvSpPr>
          <p:cNvPr id="10"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pPr marL="457200" indent="-298450" algn="l">
              <a:lnSpc>
                <a:spcPct val="100000"/>
              </a:lnSpc>
              <a:spcBef>
                <a:spcPts val="0"/>
              </a:spcBef>
              <a:spcAft>
                <a:spcPts val="0"/>
              </a:spcAft>
              <a:buClr>
                <a:srgbClr val="000000"/>
              </a:buClr>
              <a:buSzPts val="1100"/>
              <a:buFont typeface="Arial" pitchFamily="0" charset="0"/>
              <a:buChar char="●"/>
            </a:pPr>
            <a:endParaRPr lang="zh-CN" altLang="en-US" sz="1100" b="0" i="0" u="none" strike="noStrike" cap="none">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878026517"/>
      </p:ext>
    </p:extLst>
  </p:cSld>
  <p:clrMap bg1="lt1" tx1="dk1" bg2="lt2" tx2="dk2" accent1="accent1" accent2="accent2" accent3="accent3" accent4="accent4" accent5="accent5" accent6="accent6" hlink="hlink" folHlink="folHlink"/>
  <p:hf sldNum="1" hdr="0" ftr="0" dt="0"/>
  <p:notesStyle>
    <a:lvl1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1pPr>
    <a:lvl2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2pPr>
    <a:lvl3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3pPr>
    <a:lvl4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4pPr>
    <a:lvl5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5pPr>
    <a:lvl6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6pPr>
    <a:lvl7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7pPr>
    <a:lvl8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8pPr>
    <a:lvl9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40" name="对象"/>
          <p:cNvSpPr>
            <a:spLocks noGrp="1" noChangeAspect="1"/>
          </p:cNvSpPr>
          <p:nvPr>
            <p:ph type="sldImg"/>
          </p:nvPr>
        </p:nvSpPr>
        <p:spPr>
          <a:xfrm rot="0">
            <a:off x="533400" y="763588"/>
            <a:ext cx="6704013" cy="3771900"/>
          </a:xfrm>
          <a:prstGeom prst="rect"/>
          <a:noFill/>
          <a:ln w="12700" cmpd="sng" cap="flat">
            <a:noFill/>
            <a:prstDash val="solid"/>
            <a:miter/>
          </a:ln>
        </p:spPr>
      </p:sp>
      <p:sp>
        <p:nvSpPr>
          <p:cNvPr id="41"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42"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r">
              <a:lnSpc>
                <a:spcPct val="100000"/>
              </a:lnSpc>
              <a:spcBef>
                <a:spcPts val="0"/>
              </a:spcBef>
              <a:spcAft>
                <a:spcPts val="0"/>
              </a:spcAft>
              <a:buNone/>
            </a:pPr>
            <a:fld id="{CAD2D6BD-DE1B-4B5F-8B41-2702339687B9}" type="slidenum">
              <a:rPr lang="en-US" altLang="zh-CN" sz="1400" b="0" i="0" u="none" strike="noStrike" kern="0" cap="none" spc="-1" baseline="0">
                <a:solidFill>
                  <a:srgbClr val="000000"/>
                </a:solidFill>
                <a:latin typeface="Times New Roman" pitchFamily="0" charset="0"/>
                <a:ea typeface="Arial" pitchFamily="0" charset="0"/>
                <a:cs typeface="Arial" pitchFamily="0" charset="0"/>
                <a:sym typeface="Arial" pitchFamily="0" charset="0"/>
              </a:rPr>
              <a:t>1</a:t>
            </a:fld>
            <a:endParaRPr lang="zh-CN" altLang="en-US" sz="1400" b="0" i="0" u="none" strike="noStrike" kern="0" cap="none" spc="-1" baseline="0">
              <a:solidFill>
                <a:srgbClr val="000000"/>
              </a:solidFill>
              <a:latin typeface="Times New Roman"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2142897657"/>
      </p:ext>
    </p:extLst>
  </p:cSld>
  <p:clrMapOvr>
    <a:masterClrMapping/>
  </p:clrMapOvr>
</p:notes>
</file>

<file path=ppt/notesSlides/notesSlide15.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2"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33"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369518516"/>
      </p:ext>
    </p:extLst>
  </p:cSld>
  <p:clrMapOvr>
    <a:masterClrMapping/>
  </p:clrMapOvr>
</p:notes>
</file>

<file path=ppt/notesSlides/notesSlide18.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9"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40"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02414316"/>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54"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55"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537678559"/>
      </p:ext>
    </p:extLst>
  </p:cSld>
  <p:clrMapOvr>
    <a:masterClrMapping/>
  </p:clrMapOvr>
</p:notes>
</file>

<file path=ppt/notesSlides/notesSlide24.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63"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64"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72523605"/>
      </p:ext>
    </p:extLst>
  </p:cSld>
  <p:clrMapOvr>
    <a:masterClrMapping/>
  </p:clrMapOvr>
</p:notes>
</file>

<file path=ppt/notesSlides/notesSlide25.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78" name="对象"/>
          <p:cNvSpPr>
            <a:spLocks noGrp="1" noChangeAspect="1"/>
          </p:cNvSpPr>
          <p:nvPr>
            <p:ph type="sldImg"/>
          </p:nvPr>
        </p:nvSpPr>
        <p:spPr>
          <a:xfrm rot="0">
            <a:off x="381000" y="685800"/>
            <a:ext cx="6096000" cy="3429000"/>
          </a:xfrm>
          <a:prstGeom prst="rect"/>
          <a:noFill/>
          <a:ln w="12700" cmpd="sng" cap="flat">
            <a:noFill/>
            <a:prstDash val="solid"/>
            <a:miter/>
          </a:ln>
        </p:spPr>
      </p:sp>
      <p:sp>
        <p:nvSpPr>
          <p:cNvPr id="179"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pPr marL="0" indent="0"/>
            <a:r>
              <a:rPr lang="en-US" altLang="zh-CN" b="1" spc="-5">
                <a:solidFill>
                  <a:srgbClr val="223366"/>
                </a:solidFill>
              </a:rPr>
              <a:t>Thank You !!</a:t>
            </a:r>
            <a:endParaRPr lang="zh-CN" altLang="en-US" sz="1100" b="1" spc="-5">
              <a:solidFill>
                <a:srgbClr val="223366"/>
              </a:solidFill>
            </a:endParaRPr>
          </a:p>
        </p:txBody>
      </p:sp>
    </p:spTree>
    <p:extLst>
      <p:ext uri="{BB962C8B-B14F-4D97-AF65-F5344CB8AC3E}">
        <p14:creationId xmlns:p14="http://schemas.microsoft.com/office/powerpoint/2010/main" val="1994848829"/>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6"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77"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503724349"/>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9"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90"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75821958"/>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1"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02"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1450084270"/>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6"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endParaRPr lang="zh-CN" altLang="en-US"/>
          </a:p>
        </p:txBody>
      </p:sp>
      <p:sp>
        <p:nvSpPr>
          <p:cNvPr id="107"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Tree>
    <p:extLst>
      <p:ext uri="{BB962C8B-B14F-4D97-AF65-F5344CB8AC3E}">
        <p14:creationId xmlns:p14="http://schemas.microsoft.com/office/powerpoint/2010/main" val="945862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showMasterSp="0" type="title" preserve="1">
  <p:cSld name="标题幻灯片">
    <p:bg>
      <p:bgPr>
        <a:solidFill>
          <a:srgbClr val="FFFFFF"/>
        </a:solidFill>
      </p:bgPr>
    </p:bg>
    <p:spTree>
      <p:nvGrpSpPr>
        <p:cNvPr id="1" name=""/>
        <p:cNvGrpSpPr/>
        <p:nvPr/>
      </p:nvGrpSpPr>
      <p:grpSpPr>
        <a:xfrm>
          <a:off x="0" y="0"/>
          <a:ext cx="0" cy="0"/>
          <a:chOff x="0" y="0"/>
          <a:chExt cx="0" cy="0"/>
        </a:xfrm>
      </p:grpSpPr>
      <p:sp>
        <p:nvSpPr>
          <p:cNvPr id="22" name="矩形"/>
          <p:cNvSpPr>
            <a:spLocks/>
          </p:cNvSpPr>
          <p:nvPr/>
        </p:nvSpPr>
        <p:spPr>
          <a:xfrm rot="0">
            <a:off x="7283428" y="62784"/>
            <a:ext cx="1109471" cy="584656"/>
          </a:xfrm>
          <a:prstGeom prst="rect"/>
          <a:solidFill>
            <a:schemeClr val="bg1"/>
          </a:solidFill>
          <a:ln w="25400" cmpd="sng" cap="flat">
            <a:noFill/>
            <a:prstDash val="solid"/>
            <a:round/>
          </a:ln>
        </p:spPr>
      </p:sp>
      <p:pic>
        <p:nvPicPr>
          <p:cNvPr id="21" name="图片" descr="A close up of a sign&#10;&#10;Description automatically generated"/>
          <p:cNvPicPr>
            <a:picLocks/>
          </p:cNvPicPr>
          <p:nvPr/>
        </p:nvPicPr>
        <p:blipFill>
          <a:blip r:embed="rId2" cstate="print"/>
          <a:stretch>
            <a:fillRect/>
          </a:stretch>
        </p:blipFill>
        <p:spPr>
          <a:xfrm rot="0">
            <a:off x="7799750" y="88917"/>
            <a:ext cx="1233873" cy="412476"/>
          </a:xfrm>
          <a:prstGeom prst="rect"/>
          <a:noFill/>
          <a:ln w="12700" cmpd="sng" cap="flat">
            <a:noFill/>
            <a:prstDash val="solid"/>
            <a:round/>
          </a:ln>
        </p:spPr>
      </p:pic>
      <p:sp>
        <p:nvSpPr>
          <p:cNvPr id="20" name="矩形"/>
          <p:cNvSpPr>
            <a:spLocks/>
          </p:cNvSpPr>
          <p:nvPr/>
        </p:nvSpPr>
        <p:spPr>
          <a:xfrm rot="0">
            <a:off x="7594600" y="82566"/>
            <a:ext cx="165100" cy="412476"/>
          </a:xfrm>
          <a:prstGeom prst="rect"/>
          <a:solidFill>
            <a:srgbClr val="841910"/>
          </a:solidFill>
          <a:ln w="25400" cmpd="sng" cap="flat">
            <a:noFill/>
            <a:prstDash val="solid"/>
            <a:round/>
          </a:ln>
        </p:spPr>
      </p:sp>
      <p:sp>
        <p:nvSpPr>
          <p:cNvPr id="19" name="矩形"/>
          <p:cNvSpPr>
            <a:spLocks/>
          </p:cNvSpPr>
          <p:nvPr/>
        </p:nvSpPr>
        <p:spPr>
          <a:xfrm rot="0">
            <a:off x="7440249" y="82566"/>
            <a:ext cx="103550" cy="412476"/>
          </a:xfrm>
          <a:prstGeom prst="rect"/>
          <a:solidFill>
            <a:srgbClr val="213264"/>
          </a:solidFill>
          <a:ln w="25400" cmpd="sng" cap="flat">
            <a:noFill/>
            <a:prstDash val="solid"/>
            <a:round/>
          </a:ln>
        </p:spPr>
      </p:sp>
      <p:sp>
        <p:nvSpPr>
          <p:cNvPr id="18" name="矩形"/>
          <p:cNvSpPr>
            <a:spLocks/>
          </p:cNvSpPr>
          <p:nvPr/>
        </p:nvSpPr>
        <p:spPr>
          <a:xfrm rot="0">
            <a:off x="0" y="5086350"/>
            <a:ext cx="9144000" cy="69849"/>
          </a:xfrm>
          <a:prstGeom prst="rect"/>
          <a:solidFill>
            <a:srgbClr val="213264"/>
          </a:solidFill>
          <a:ln w="25400" cmpd="sng" cap="flat">
            <a:noFill/>
            <a:prstDash val="solid"/>
            <a:round/>
          </a:ln>
        </p:spPr>
      </p:sp>
      <p:sp>
        <p:nvSpPr>
          <p:cNvPr id="17" name="矩形"/>
          <p:cNvSpPr>
            <a:spLocks/>
          </p:cNvSpPr>
          <p:nvPr/>
        </p:nvSpPr>
        <p:spPr>
          <a:xfrm rot="0">
            <a:off x="0" y="88917"/>
            <a:ext cx="7283428" cy="406126"/>
          </a:xfrm>
          <a:prstGeom prst="rect"/>
          <a:solidFill>
            <a:srgbClr val="213264"/>
          </a:solidFill>
          <a:ln w="25400" cmpd="sng" cap="flat">
            <a:solidFill>
              <a:srgbClr val="213264"/>
            </a:solidFill>
            <a:prstDash val="solid"/>
            <a:round/>
          </a:ln>
        </p:spPr>
      </p:sp>
      <p:sp>
        <p:nvSpPr>
          <p:cNvPr id="16" name="矩形"/>
          <p:cNvSpPr>
            <a:spLocks/>
          </p:cNvSpPr>
          <p:nvPr/>
        </p:nvSpPr>
        <p:spPr>
          <a:xfrm rot="0">
            <a:off x="92480" y="105826"/>
            <a:ext cx="3953740" cy="3581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1" name="文本框"/>
          <p:cNvSpPr>
            <a:spLocks noGrp="1"/>
          </p:cNvSpPr>
          <p:nvPr>
            <p:ph type="ctrTitle"/>
          </p:nvPr>
        </p:nvSpPr>
        <p:spPr>
          <a:xfrm rot="0">
            <a:off x="1143000" y="841374"/>
            <a:ext cx="6858000" cy="1790699"/>
          </a:xfrm>
          <a:prstGeom prst="rect"/>
          <a:noFill/>
          <a:ln w="12700" cmpd="sng" cap="flat">
            <a:noFill/>
            <a:prstDash val="solid"/>
            <a:miter/>
          </a:ln>
        </p:spPr>
        <p:txBody>
          <a:bodyPr vert="horz" wrap="square" lIns="91440" tIns="45720" rIns="91440" bIns="45720" anchor="b" anchorCtr="0">
            <a:prstTxWarp prst="textNoShape"/>
          </a:bodyPr>
          <a:lstStyle/>
          <a:p>
            <a:pPr marL="0" indent="0" algn="ctr">
              <a:lnSpc>
                <a:spcPct val="100000"/>
              </a:lnSpc>
              <a:spcBef>
                <a:spcPts val="0"/>
              </a:spcBef>
              <a:spcAft>
                <a:spcPts val="0"/>
              </a:spcAft>
              <a:buNone/>
            </a:pPr>
            <a:r>
              <a:rPr lang="en-US" altLang="zh-CN" sz="6000" b="0" i="0" u="none" strike="noStrike" kern="0" cap="none" spc="0" baseline="0">
                <a:solidFill>
                  <a:srgbClr val="000000"/>
                </a:solidFill>
                <a:latin typeface="Arial" pitchFamily="0" charset="0"/>
                <a:ea typeface="Arial" pitchFamily="0" charset="0"/>
                <a:cs typeface="Lucida Sans"/>
              </a:rPr>
              <a:t>Click to edit Master title style</a:t>
            </a:r>
            <a:endParaRPr lang="zh-CN" altLang="en-US" sz="6000" b="0" i="0" u="none" strike="noStrike" kern="0" cap="none" spc="0" baseline="0">
              <a:solidFill>
                <a:srgbClr val="000000"/>
              </a:solidFill>
              <a:latin typeface="Arial" pitchFamily="0" charset="0"/>
              <a:ea typeface="Arial" pitchFamily="0" charset="0"/>
              <a:cs typeface="Lucida Sans"/>
            </a:endParaRPr>
          </a:p>
        </p:txBody>
      </p:sp>
      <p:sp>
        <p:nvSpPr>
          <p:cNvPr id="12" name="文本框"/>
          <p:cNvSpPr>
            <a:spLocks noGrp="1"/>
          </p:cNvSpPr>
          <p:nvPr>
            <p:ph type="subTitle" idx="1"/>
          </p:nvPr>
        </p:nvSpPr>
        <p:spPr>
          <a:xfrm rot="0">
            <a:off x="1143000" y="2701925"/>
            <a:ext cx="6858000" cy="1241424"/>
          </a:xfrm>
          <a:prstGeom prst="rect"/>
          <a:noFill/>
          <a:ln w="12700" cmpd="sng" cap="flat">
            <a:noFill/>
            <a:prstDash val="solid"/>
            <a:miter/>
          </a:ln>
        </p:spPr>
        <p:txBody>
          <a:bodyPr vert="horz" wrap="square" lIns="91440" tIns="45720" rIns="91440" bIns="45720" anchor="t" anchorCtr="0">
            <a:prstTxWarp prst="textNoShape"/>
          </a:bodyPr>
          <a:lstStyle/>
          <a:p>
            <a:pPr marL="0" indent="0" algn="ctr">
              <a:lnSpc>
                <a:spcPct val="100000"/>
              </a:lnSpc>
              <a:spcBef>
                <a:spcPts val="0"/>
              </a:spcBef>
              <a:spcAft>
                <a:spcPts val="0"/>
              </a:spcAft>
              <a:buNone/>
            </a:pPr>
            <a:r>
              <a:rPr lang="en-US" altLang="zh-CN" sz="2400" b="0" i="0" u="none" strike="noStrike" kern="0" cap="none" spc="0" baseline="0">
                <a:solidFill>
                  <a:srgbClr val="000000"/>
                </a:solidFill>
                <a:latin typeface="Arial" pitchFamily="0" charset="0"/>
                <a:ea typeface="Arial" pitchFamily="0" charset="0"/>
                <a:cs typeface="Lucida Sans"/>
              </a:rPr>
              <a:t>Click to edit Master subtitle style</a:t>
            </a:r>
            <a:endParaRPr lang="zh-CN" altLang="en-US" sz="2400" b="0" i="0" u="none" strike="noStrike" kern="0" cap="none" spc="0" baseline="0">
              <a:solidFill>
                <a:srgbClr val="000000"/>
              </a:solidFill>
              <a:latin typeface="Arial" pitchFamily="0" charset="0"/>
              <a:ea typeface="Arial" pitchFamily="0" charset="0"/>
              <a:cs typeface="Lucida Sans"/>
            </a:endParaRPr>
          </a:p>
        </p:txBody>
      </p:sp>
      <p:sp>
        <p:nvSpPr>
          <p:cNvPr id="13" name="文本框"/>
          <p:cNvSpPr>
            <a:spLocks noGrp="1"/>
          </p:cNvSpPr>
          <p:nvPr>
            <p:ph type="dt" idx="10"/>
          </p:nvPr>
        </p:nvSpPr>
        <p:spPr>
          <a:xfrm rot="0">
            <a:off x="628650" y="4767263"/>
            <a:ext cx="2057399"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4" name="文本框"/>
          <p:cNvSpPr>
            <a:spLocks noGrp="1"/>
          </p:cNvSpPr>
          <p:nvPr>
            <p:ph type="ftr"/>
          </p:nvPr>
        </p:nvSpPr>
        <p:spPr>
          <a:xfrm rot="0">
            <a:off x="3028950" y="4767263"/>
            <a:ext cx="3086100"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5" name="文本框"/>
          <p:cNvSpPr>
            <a:spLocks noGrp="1"/>
          </p:cNvSpPr>
          <p:nvPr>
            <p:ph type="sldNum"/>
          </p:nvPr>
        </p:nvSpPr>
        <p:spPr>
          <a:xfrm rot="0">
            <a:off x="6457950" y="4767263"/>
            <a:ext cx="2057400" cy="27463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&lt;#&gt;</a:t>
            </a:fld>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78735835"/>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896509264"/>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463592834"/>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50"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49"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48"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47"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46"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45"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44"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43" name="文本框"/>
          <p:cNvSpPr>
            <a:spLocks xmlns:a="http://schemas.openxmlformats.org/drawingml/2006/main" noGrp="1"/>
          </p:cNvSpPr>
          <p:nvPr>
            <p:ph type="sldNum"/>
          </p:nvPr>
        </p:nvSpPr>
        <p:spPr>
          <a:xfrm xmlns:a="http://schemas.openxmlformats.org/drawingml/2006/main" rot="0">
            <a:off x="8472458" y="4663217"/>
            <a:ext cx="548700" cy="3936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ctr" anchorCtr="0">
            <a:prstTxWarp prst="textNoShape"/>
          </a:bodyPr>
          <a:lstStyle xmlns:a="http://schemas.openxmlformats.org/drawingml/2006/main"/>
          <a:p xmlns:a="http://schemas.openxmlformats.org/drawingml/2006/main">
            <a:pPr marL="0" indent="0" algn="r">
              <a:lnSpc>
                <a:spcPct val="100000"/>
              </a:lnSpc>
              <a:spcBef>
                <a:spcPts val="0"/>
              </a:spcBef>
              <a:spcAft>
                <a:spcPts val="0"/>
              </a:spcAft>
              <a:buNone/>
            </a:pPr>
            <a:fld id="{CAD2D6BD-DE1B-4B5F-8B41-2702339687B9}" type="slidenum">
              <a:rPr lang="en-US" altLang="zh-CN" sz="1000" b="0" i="0" u="none" strike="noStrike" kern="0" cap="none" spc="0" baseline="0">
                <a:solidFill>
                  <a:srgbClr val="595959"/>
                </a:solidFill>
                <a:latin typeface="Arial" pitchFamily="0" charset="0"/>
                <a:ea typeface="Arial" pitchFamily="0" charset="0"/>
                <a:cs typeface="Arial" pitchFamily="0" charset="0"/>
                <a:sym typeface="Arial" pitchFamily="0" charset="0"/>
              </a:rPr>
              <a:t>&lt;#&gt;</a:t>
            </a:fld>
            <a:endParaRPr lang="zh-CN" altLang="en-US" sz="1000" b="0" i="0" u="none" strike="noStrike" cap="none">
              <a:solidFill>
                <a:srgbClr val="59595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890052744"/>
      </p:ext>
    </p:extLst>
  </p:cSld>
  <p:clrMapOvr>
    <a:masterClrMapping xmlns:a="http://schemas.openxmlformats.org/drawingml/2006/main"/>
  </p:clrMapOvr>
</p:sldLayout>
</file>

<file path=ppt/slideLayouts/slideLayout13.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65"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64"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63"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62"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61"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60"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59"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56" name="文本框"/>
          <p:cNvSpPr>
            <a:spLocks xmlns:a="http://schemas.openxmlformats.org/drawingml/2006/main" noGrp="1"/>
          </p:cNvSpPr>
          <p:nvPr>
            <p:ph type="title"/>
          </p:nvPr>
        </p:nvSpPr>
        <p:spPr>
          <a:xfrm xmlns:a="http://schemas.openxmlformats.org/drawingml/2006/main" rot="0">
            <a:off x="311700" y="555600"/>
            <a:ext cx="2808000" cy="755699"/>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b" anchorCtr="0">
            <a:prstTxWarp prst="textNoShape"/>
          </a:bodyPr>
          <a:lstStyle xmlns:a="http://schemas.openxmlformats.org/drawingml/2006/main"/>
          <a:p xmlns:a="http://schemas.openxmlformats.org/drawingml/2006/main">
            <a:pPr algn="l">
              <a:lnSpc>
                <a:spcPct val="100000"/>
              </a:lnSpc>
              <a:spcBef>
                <a:spcPts val="0"/>
              </a:spcBef>
              <a:spcAft>
                <a:spcPts val="0"/>
              </a:spcAft>
              <a:buNone/>
            </a:pPr>
            <a:endParaRPr lang="zh-CN" altLang="en-US" sz="2400"/>
          </a:p>
        </p:txBody>
      </p:sp>
      <p:sp>
        <p:nvSpPr>
          <p:cNvPr id="57" name="文本框"/>
          <p:cNvSpPr>
            <a:spLocks xmlns:a="http://schemas.openxmlformats.org/drawingml/2006/main" noGrp="1"/>
          </p:cNvSpPr>
          <p:nvPr>
            <p:ph type="body" idx="1"/>
          </p:nvPr>
        </p:nvSpPr>
        <p:spPr>
          <a:xfrm xmlns:a="http://schemas.openxmlformats.org/drawingml/2006/main" rot="0">
            <a:off x="311700" y="1389599"/>
            <a:ext cx="2808000" cy="31794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t" anchorCtr="0">
            <a:prstTxWarp prst="textNoShape"/>
          </a:bodyPr>
          <a:lstStyle xmlns:a="http://schemas.openxmlformats.org/drawingml/2006/main"/>
          <a:p xmlns:a="http://schemas.openxmlformats.org/drawingml/2006/main">
            <a:pPr marL="456946" indent="-304673" algn="l">
              <a:lnSpc>
                <a:spcPct val="115000"/>
              </a:lnSpc>
              <a:spcBef>
                <a:spcPts val="0"/>
              </a:spcBef>
              <a:spcAft>
                <a:spcPts val="0"/>
              </a:spcAft>
              <a:buSzPts val="1200"/>
              <a:buFont typeface="Droid Sans"/>
              <a:buChar char="●"/>
            </a:pPr>
            <a:endParaRPr lang="zh-CN" altLang="en-US" sz="1200"/>
          </a:p>
        </p:txBody>
      </p:sp>
      <p:sp>
        <p:nvSpPr>
          <p:cNvPr id="58" name="文本框"/>
          <p:cNvSpPr>
            <a:spLocks xmlns:a="http://schemas.openxmlformats.org/drawingml/2006/main" noGrp="1"/>
          </p:cNvSpPr>
          <p:nvPr>
            <p:ph type="sldNum"/>
          </p:nvPr>
        </p:nvSpPr>
        <p:spPr>
          <a:xfrm xmlns:a="http://schemas.openxmlformats.org/drawingml/2006/main" rot="0">
            <a:off x="8472458" y="4663217"/>
            <a:ext cx="548700" cy="39360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91425" rIns="91425" bIns="91425" anchor="ctr" anchorCtr="0">
            <a:prstTxWarp prst="textNoShape"/>
          </a:bodyPr>
          <a:lstStyle xmlns:a="http://schemas.openxmlformats.org/drawingml/2006/main"/>
          <a:p xmlns:a="http://schemas.openxmlformats.org/drawingml/2006/main">
            <a:pPr marL="0" indent="0" algn="r">
              <a:lnSpc>
                <a:spcPct val="100000"/>
              </a:lnSpc>
              <a:spcBef>
                <a:spcPts val="0"/>
              </a:spcBef>
              <a:spcAft>
                <a:spcPts val="0"/>
              </a:spcAft>
              <a:buNone/>
            </a:pPr>
            <a:fld id="{CAD2D6BD-DE1B-4B5F-8B41-2702339687B9}" type="slidenum">
              <a:rPr lang="en-US" altLang="zh-CN" sz="1000" b="0" i="0" u="none" strike="noStrike" kern="0" cap="none" spc="0" baseline="0">
                <a:solidFill>
                  <a:srgbClr val="595959"/>
                </a:solidFill>
                <a:latin typeface="Arial" pitchFamily="0" charset="0"/>
                <a:ea typeface="Arial" pitchFamily="0" charset="0"/>
                <a:cs typeface="Arial" pitchFamily="0" charset="0"/>
                <a:sym typeface="Arial" pitchFamily="0" charset="0"/>
              </a:rPr>
              <a:t>&lt;#&gt;</a:t>
            </a:fld>
            <a:endParaRPr lang="zh-CN" altLang="en-US" sz="1000" b="0" i="0" u="none" strike="noStrike" cap="none">
              <a:solidFill>
                <a:srgbClr val="59595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051800893"/>
      </p:ext>
    </p:extLst>
  </p:cSld>
  <p:clrMapOvr>
    <a:masterClrMapping xmlns:a="http://schemas.openxmlformats.org/drawingml/2006/main"/>
  </p:clrMapOvr>
</p:sldLayout>
</file>

<file path=ppt/slideLayouts/slideLayout14.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51"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50"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49"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48"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47"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46"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45"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43" name="文本框"/>
          <p:cNvSpPr>
            <a:spLocks xmlns:a="http://schemas.openxmlformats.org/drawingml/2006/main" noGrp="1"/>
          </p:cNvSpPr>
          <p:nvPr>
            <p:ph type="title"/>
          </p:nvPr>
        </p:nvSpPr>
        <p:spPr>
          <a:xfrm xmlns:a="http://schemas.openxmlformats.org/drawingml/2006/main" rot="0">
            <a:off x="628560" y="273780"/>
            <a:ext cx="7886430" cy="993869"/>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ctr" anchorCtr="0">
            <a:prstTxWarp prst="textNoShape"/>
          </a:bodyPr>
          <a:lstStyle xmlns:a="http://schemas.openxmlformats.org/drawingml/2006/main"/>
          <a:p xmlns:a="http://schemas.openxmlformats.org/drawingml/2006/main">
            <a:endParaRPr lang="zh-CN" altLang="en-US" sz="1350" b="0" strike="noStrike" spc="-1">
              <a:solidFill>
                <a:srgbClr val="000000"/>
              </a:solidFill>
              <a:latin typeface="Calibri" pitchFamily="0" charset="0"/>
            </a:endParaRPr>
          </a:p>
        </p:txBody>
      </p:sp>
      <p:sp>
        <p:nvSpPr>
          <p:cNvPr id="144" name="文本框"/>
          <p:cNvSpPr>
            <a:spLocks xmlns:a="http://schemas.openxmlformats.org/drawingml/2006/main" noGrp="1"/>
          </p:cNvSpPr>
          <p:nvPr>
            <p:ph type="body"/>
          </p:nvPr>
        </p:nvSpPr>
        <p:spPr>
          <a:xfrm xmlns:a="http://schemas.openxmlformats.org/drawingml/2006/main" rot="0">
            <a:off x="457110" y="1203390"/>
            <a:ext cx="8229330" cy="298296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ctr" anchorCtr="0">
            <a:prstTxWarp prst="textNoShape"/>
          </a:bodyPr>
          <a:lstStyle xmlns:a="http://schemas.openxmlformats.org/drawingml/2006/main"/>
          <a:p xmlns:a="http://schemas.openxmlformats.org/drawingml/2006/main">
            <a:pPr algn="ctr"/>
            <a:endParaRPr lang="zh-CN" altLang="en-US" sz="2400" b="0" strike="noStrike" spc="-1">
              <a:latin typeface="Arial" pitchFamily="0" charset="0"/>
            </a:endParaRPr>
          </a:p>
        </p:txBody>
      </p:sp>
    </p:spTree>
    <p:extLst>
      <p:ext uri="{BB962C8B-B14F-4D97-AF65-F5344CB8AC3E}">
        <p14:creationId xmlns:p14="http://schemas.microsoft.com/office/powerpoint/2010/main" val="858057604"/>
      </p:ext>
    </p:extLst>
  </p:cSld>
  <p:clrMapOvr>
    <a:masterClrMapping xmlns:a="http://schemas.openxmlformats.org/drawingml/2006/main"/>
  </p:clrMapOvr>
</p:sldLayout>
</file>

<file path=ppt/slideLayouts/slideLayout15.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sp>
        <p:nvSpPr>
          <p:cNvPr id="176" name="矩形"/>
          <p:cNvSpPr>
            <a:spLocks xmlns:a="http://schemas.openxmlformats.org/drawingml/2006/main"/>
          </p:cNvSpPr>
          <p:nvPr/>
        </p:nvSpPr>
        <p:spPr>
          <a:xfrm xmlns:a="http://schemas.openxmlformats.org/drawingml/2006/main" rot="0">
            <a:off x="7283428" y="62784"/>
            <a:ext cx="1109471" cy="584656"/>
          </a:xfrm>
          <a:prstGeom xmlns:a="http://schemas.openxmlformats.org/drawingml/2006/main" prst="rect"/>
          <a:solidFill xmlns:a="http://schemas.openxmlformats.org/drawingml/2006/main">
            <a:schemeClr val="bg1"/>
          </a:solidFill>
          <a:ln xmlns:a="http://schemas.openxmlformats.org/drawingml/2006/main" w="25400" cmpd="sng" cap="flat">
            <a:noFill/>
            <a:prstDash val="solid"/>
            <a:round/>
          </a:ln>
        </p:spPr>
      </p:sp>
      <p:pic>
        <p:nvPicPr>
          <p:cNvPr id="175" name="图片" descr="A close up of a sign&#10;&#10;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7799750" y="88917"/>
            <a:ext cx="1233873" cy="412476"/>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74" name="矩形"/>
          <p:cNvSpPr>
            <a:spLocks xmlns:a="http://schemas.openxmlformats.org/drawingml/2006/main"/>
          </p:cNvSpPr>
          <p:nvPr/>
        </p:nvSpPr>
        <p:spPr>
          <a:xfrm xmlns:a="http://schemas.openxmlformats.org/drawingml/2006/main" rot="0">
            <a:off x="7594600" y="82566"/>
            <a:ext cx="165100" cy="412476"/>
          </a:xfrm>
          <a:prstGeom xmlns:a="http://schemas.openxmlformats.org/drawingml/2006/main" prst="rect"/>
          <a:solidFill xmlns:a="http://schemas.openxmlformats.org/drawingml/2006/main">
            <a:srgbClr val="841910"/>
          </a:solidFill>
          <a:ln xmlns:a="http://schemas.openxmlformats.org/drawingml/2006/main" w="25400" cmpd="sng" cap="flat">
            <a:noFill/>
            <a:prstDash val="solid"/>
            <a:round/>
          </a:ln>
        </p:spPr>
      </p:sp>
      <p:sp>
        <p:nvSpPr>
          <p:cNvPr id="173" name="矩形"/>
          <p:cNvSpPr>
            <a:spLocks xmlns:a="http://schemas.openxmlformats.org/drawingml/2006/main"/>
          </p:cNvSpPr>
          <p:nvPr/>
        </p:nvSpPr>
        <p:spPr>
          <a:xfrm xmlns:a="http://schemas.openxmlformats.org/drawingml/2006/main" rot="0">
            <a:off x="7440249" y="82566"/>
            <a:ext cx="103550" cy="412476"/>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72" name="矩形"/>
          <p:cNvSpPr>
            <a:spLocks xmlns:a="http://schemas.openxmlformats.org/drawingml/2006/main"/>
          </p:cNvSpPr>
          <p:nvPr/>
        </p:nvSpPr>
        <p:spPr>
          <a:xfrm xmlns:a="http://schemas.openxmlformats.org/drawingml/2006/main" rot="0">
            <a:off x="0" y="5086350"/>
            <a:ext cx="9144000" cy="69849"/>
          </a:xfrm>
          <a:prstGeom xmlns:a="http://schemas.openxmlformats.org/drawingml/2006/main" prst="rect"/>
          <a:solidFill xmlns:a="http://schemas.openxmlformats.org/drawingml/2006/main">
            <a:srgbClr val="213264"/>
          </a:solidFill>
          <a:ln xmlns:a="http://schemas.openxmlformats.org/drawingml/2006/main" w="25400" cmpd="sng" cap="flat">
            <a:noFill/>
            <a:prstDash val="solid"/>
            <a:round/>
          </a:ln>
        </p:spPr>
      </p:sp>
      <p:sp>
        <p:nvSpPr>
          <p:cNvPr id="171" name="矩形"/>
          <p:cNvSpPr>
            <a:spLocks xmlns:a="http://schemas.openxmlformats.org/drawingml/2006/main"/>
          </p:cNvSpPr>
          <p:nvPr/>
        </p:nvSpPr>
        <p:spPr>
          <a:xfrm xmlns:a="http://schemas.openxmlformats.org/drawingml/2006/main" rot="0">
            <a:off x="0" y="88917"/>
            <a:ext cx="7283428" cy="406126"/>
          </a:xfrm>
          <a:prstGeom xmlns:a="http://schemas.openxmlformats.org/drawingml/2006/main" prst="rect"/>
          <a:solidFill xmlns:a="http://schemas.openxmlformats.org/drawingml/2006/main">
            <a:srgbClr val="213264"/>
          </a:solidFill>
          <a:ln xmlns:a="http://schemas.openxmlformats.org/drawingml/2006/main" w="25400" cmpd="sng" cap="flat">
            <a:solidFill>
              <a:srgbClr val="213264"/>
            </a:solidFill>
            <a:prstDash val="solid"/>
            <a:round/>
          </a:ln>
        </p:spPr>
      </p:sp>
      <p:sp>
        <p:nvSpPr>
          <p:cNvPr id="170" name="矩形"/>
          <p:cNvSpPr>
            <a:spLocks xmlns:a="http://schemas.openxmlformats.org/drawingml/2006/main"/>
          </p:cNvSpPr>
          <p:nvPr/>
        </p:nvSpPr>
        <p:spPr>
          <a:xfrm xmlns:a="http://schemas.openxmlformats.org/drawingml/2006/main" rot="0">
            <a:off x="92480" y="105826"/>
            <a:ext cx="3953740" cy="35814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spAutoFit/>
          </a:bodyPr>
          <a:lstStyle xmlns:a="http://schemas.openxmlformats.org/drawingml/2006/main"/>
          <a:p xmlns:a="http://schemas.openxmlformats.org/drawingml/2006/main">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
        <p:nvSpPr>
          <p:cNvPr id="165" name="文本框"/>
          <p:cNvSpPr>
            <a:spLocks xmlns:a="http://schemas.openxmlformats.org/drawingml/2006/main" noGrp="1"/>
          </p:cNvSpPr>
          <p:nvPr>
            <p:ph type="title"/>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endParaRPr lang="zh-CN" altLang="en-US" sz="2400" b="0" i="0">
              <a:solidFill>
                <a:schemeClr val="tx1"/>
              </a:solidFill>
              <a:latin typeface="Arial MT" pitchFamily="0" charset="0"/>
              <a:cs typeface="Arial MT" pitchFamily="0" charset="0"/>
            </a:endParaRPr>
          </a:p>
        </p:txBody>
      </p:sp>
      <p:sp>
        <p:nvSpPr>
          <p:cNvPr id="166" name="文本框"/>
          <p:cNvSpPr>
            <a:spLocks xmlns:a="http://schemas.openxmlformats.org/drawingml/2006/main" noGrp="1"/>
          </p:cNvSpPr>
          <p:nvPr>
            <p:ph type="body" idx="1"/>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endParaRPr lang="zh-CN" altLang="en-US" b="0" i="0">
              <a:solidFill>
                <a:schemeClr val="tx1"/>
              </a:solidFill>
            </a:endParaRPr>
          </a:p>
        </p:txBody>
      </p:sp>
      <p:sp>
        <p:nvSpPr>
          <p:cNvPr id="167" name="文本框"/>
          <p:cNvSpPr>
            <a:spLocks xmlns:a="http://schemas.openxmlformats.org/drawingml/2006/main" noGrp="1"/>
          </p:cNvSpPr>
          <p:nvPr>
            <p:ph type="ftr" idx="5"/>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marL="12700" indent="0">
              <a:lnSpc>
                <a:spcPct val="100000"/>
              </a:lnSpc>
              <a:spcBef>
                <a:spcPts val="25"/>
              </a:spcBef>
            </a:pPr>
            <a:endParaRPr lang="zh-CN" altLang="en-US" sz="800" b="0" i="0">
              <a:solidFill>
                <a:schemeClr val="tx1"/>
              </a:solidFill>
              <a:latin typeface="Arial MT" pitchFamily="0" charset="0"/>
              <a:ea typeface="Arial" pitchFamily="0" charset="0"/>
              <a:cs typeface="Arial MT" pitchFamily="0" charset="0"/>
              <a:sym typeface="Arial" pitchFamily="0" charset="0"/>
            </a:endParaRPr>
          </a:p>
        </p:txBody>
      </p:sp>
      <p:sp>
        <p:nvSpPr>
          <p:cNvPr id="168" name="文本框"/>
          <p:cNvSpPr>
            <a:spLocks xmlns:a="http://schemas.openxmlformats.org/drawingml/2006/main" noGrp="1"/>
          </p:cNvSpPr>
          <p:nvPr>
            <p:ph type="dt" idx="6"/>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algn="l"/>
            <a:fld id="{CAD2D6BD-DE1B-4B5F-8B41-2702339687B9}" type="datetime1">
              <a:rPr lang="en-US" altLang="zh-CN">
                <a:solidFill>
                  <a:srgbClr val="898989"/>
                </a:solidFill>
                <a:latin typeface="Arial" pitchFamily="0" charset="0"/>
                <a:ea typeface="Arial" pitchFamily="0" charset="0"/>
                <a:cs typeface="Arial" pitchFamily="0" charset="0"/>
                <a:sym typeface="Arial" pitchFamily="0" charset="0"/>
              </a:rPr>
              <a:t>4/16/2024</a:t>
            </a:fld>
            <a:endParaRPr lang="zh-CN" altLang="en-US">
              <a:solidFill>
                <a:srgbClr val="898989"/>
              </a:solidFill>
              <a:latin typeface="Arial" pitchFamily="0" charset="0"/>
              <a:ea typeface="Arial" pitchFamily="0" charset="0"/>
              <a:cs typeface="Arial" pitchFamily="0" charset="0"/>
              <a:sym typeface="Arial" pitchFamily="0" charset="0"/>
            </a:endParaRPr>
          </a:p>
        </p:txBody>
      </p:sp>
      <p:sp>
        <p:nvSpPr>
          <p:cNvPr id="169" name="文本框"/>
          <p:cNvSpPr>
            <a:spLocks xmlns:a="http://schemas.openxmlformats.org/drawingml/2006/main" noGrp="1"/>
          </p:cNvSpPr>
          <p:nvPr>
            <p:ph type="sldNum" idx="7"/>
          </p:nvPr>
        </p:nvSpPr>
        <p:spPr>
          <a:xfrm xmlns:a="http://schemas.openxmlformats.org/drawingml/2006/main" rot="0">
            <a:off x="0" y="0"/>
            <a:ext cx="0" cy="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0" tIns="0" rIns="0" bIns="0" anchor="t" anchorCtr="0">
            <a:prstTxWarp prst="textNoShape"/>
          </a:bodyPr>
          <a:lstStyle xmlns:a="http://schemas.openxmlformats.org/drawingml/2006/main"/>
          <a:p xmlns:a="http://schemas.openxmlformats.org/drawingml/2006/main">
            <a:pPr algn="r"/>
            <a:fld id="{CAD2D6BD-DE1B-4B5F-8B41-2702339687B9}" type="slidenum">
              <a:rPr lang="en-US" altLang="zh-CN" sz="1400" b="0" i="0" u="none" strike="noStrike" kern="0" cap="none" spc="0" baseline="0">
                <a:solidFill>
                  <a:srgbClr val="898989"/>
                </a:solidFill>
                <a:latin typeface="Arial" pitchFamily="0" charset="0"/>
                <a:ea typeface="Arial" pitchFamily="0" charset="0"/>
                <a:cs typeface="Arial" pitchFamily="0" charset="0"/>
                <a:sym typeface="Arial" pitchFamily="0" charset="0"/>
              </a:rPr>
              <a:t>&lt;#&gt;</a:t>
            </a:fld>
            <a:endParaRPr lang="zh-CN" altLang="en-US">
              <a:solidFill>
                <a:srgbClr val="898989"/>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310217698"/>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001127481"/>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378631381"/>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208942416"/>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638637897"/>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1827465149"/>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863520828"/>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566054574"/>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62962731"/>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 name="矩形"/>
          <p:cNvSpPr>
            <a:spLocks/>
          </p:cNvSpPr>
          <p:nvPr/>
        </p:nvSpPr>
        <p:spPr>
          <a:xfrm rot="0">
            <a:off x="7283428" y="62784"/>
            <a:ext cx="1109471" cy="584656"/>
          </a:xfrm>
          <a:prstGeom prst="rect"/>
          <a:solidFill>
            <a:schemeClr val="bg1"/>
          </a:solidFill>
          <a:ln w="25400" cmpd="sng" cap="flat">
            <a:noFill/>
            <a:prstDash val="solid"/>
            <a:round/>
          </a:ln>
        </p:spPr>
      </p:sp>
      <p:pic>
        <p:nvPicPr>
          <p:cNvPr id="3" name="图片" descr="A close up of a sign&#10;&#10;Description automatically generated"/>
          <p:cNvPicPr>
            <a:picLocks/>
          </p:cNvPicPr>
          <p:nvPr/>
        </p:nvPicPr>
        <p:blipFill>
          <a:blip r:embed="rId1" cstate="print"/>
          <a:stretch>
            <a:fillRect/>
          </a:stretch>
        </p:blipFill>
        <p:spPr>
          <a:xfrm rot="0">
            <a:off x="7799750" y="88917"/>
            <a:ext cx="1233873" cy="412476"/>
          </a:xfrm>
          <a:prstGeom prst="rect"/>
          <a:noFill/>
          <a:ln w="12700" cmpd="sng" cap="flat">
            <a:noFill/>
            <a:prstDash val="solid"/>
            <a:round/>
          </a:ln>
        </p:spPr>
      </p:pic>
      <p:sp>
        <p:nvSpPr>
          <p:cNvPr id="4" name="矩形"/>
          <p:cNvSpPr>
            <a:spLocks/>
          </p:cNvSpPr>
          <p:nvPr/>
        </p:nvSpPr>
        <p:spPr>
          <a:xfrm rot="0">
            <a:off x="7594600" y="82566"/>
            <a:ext cx="165100" cy="412476"/>
          </a:xfrm>
          <a:prstGeom prst="rect"/>
          <a:solidFill>
            <a:srgbClr val="841910"/>
          </a:solidFill>
          <a:ln w="25400" cmpd="sng" cap="flat">
            <a:noFill/>
            <a:prstDash val="solid"/>
            <a:round/>
          </a:ln>
        </p:spPr>
      </p:sp>
      <p:sp>
        <p:nvSpPr>
          <p:cNvPr id="5" name="矩形"/>
          <p:cNvSpPr>
            <a:spLocks/>
          </p:cNvSpPr>
          <p:nvPr/>
        </p:nvSpPr>
        <p:spPr>
          <a:xfrm rot="0">
            <a:off x="7440249" y="82566"/>
            <a:ext cx="103550" cy="412476"/>
          </a:xfrm>
          <a:prstGeom prst="rect"/>
          <a:solidFill>
            <a:srgbClr val="213264"/>
          </a:solidFill>
          <a:ln w="25400" cmpd="sng" cap="flat">
            <a:noFill/>
            <a:prstDash val="solid"/>
            <a:round/>
          </a:ln>
        </p:spPr>
      </p:sp>
      <p:sp>
        <p:nvSpPr>
          <p:cNvPr id="6" name="矩形"/>
          <p:cNvSpPr>
            <a:spLocks/>
          </p:cNvSpPr>
          <p:nvPr/>
        </p:nvSpPr>
        <p:spPr>
          <a:xfrm rot="0">
            <a:off x="0" y="5086350"/>
            <a:ext cx="9144000" cy="69849"/>
          </a:xfrm>
          <a:prstGeom prst="rect"/>
          <a:solidFill>
            <a:srgbClr val="213264"/>
          </a:solidFill>
          <a:ln w="25400" cmpd="sng" cap="flat">
            <a:noFill/>
            <a:prstDash val="solid"/>
            <a:round/>
          </a:ln>
        </p:spPr>
      </p:sp>
      <p:sp>
        <p:nvSpPr>
          <p:cNvPr id="7" name="矩形"/>
          <p:cNvSpPr>
            <a:spLocks/>
          </p:cNvSpPr>
          <p:nvPr/>
        </p:nvSpPr>
        <p:spPr>
          <a:xfrm rot="0">
            <a:off x="0" y="88917"/>
            <a:ext cx="7283428" cy="406126"/>
          </a:xfrm>
          <a:prstGeom prst="rect"/>
          <a:solidFill>
            <a:srgbClr val="213264"/>
          </a:solidFill>
          <a:ln w="25400" cmpd="sng" cap="flat">
            <a:solidFill>
              <a:srgbClr val="213264"/>
            </a:solidFill>
            <a:prstDash val="solid"/>
            <a:round/>
          </a:ln>
        </p:spPr>
      </p:sp>
      <p:sp>
        <p:nvSpPr>
          <p:cNvPr id="8" name="矩形"/>
          <p:cNvSpPr>
            <a:spLocks/>
          </p:cNvSpPr>
          <p:nvPr/>
        </p:nvSpPr>
        <p:spPr>
          <a:xfrm rot="0">
            <a:off x="92480" y="105826"/>
            <a:ext cx="3953740" cy="369332"/>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800" b="0" i="0" u="none" strike="noStrike" kern="0" cap="none" spc="0" baseline="0">
                <a:solidFill>
                  <a:schemeClr val="bg1"/>
                </a:solidFill>
                <a:latin typeface="Arial" pitchFamily="0" charset="0"/>
                <a:ea typeface="Arial" pitchFamily="0" charset="0"/>
                <a:cs typeface="Arial" pitchFamily="0" charset="0"/>
                <a:sym typeface="Arial" pitchFamily="0" charset="0"/>
              </a:rPr>
              <a:t>Next Gen Employability Program</a:t>
            </a:r>
            <a:endParaRPr lang="zh-CN" altLang="en-US" sz="1800" b="0" i="0" u="none" strike="noStrike" kern="0" cap="none" spc="0" baseline="0">
              <a:solidFill>
                <a:schemeClr val="bg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005611057"/>
      </p:ext>
    </p:extLst>
  </p:cSld>
  <p:clrMap bg1="lt1" tx1="dk1" bg2="lt2" tx2="dk2" accent1="accent1" accent2="accent2" accent3="accent3" accent4="accent4" accent5="accent5" accent6="accent6" hlink="hlink" folHlink="fol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sldNum="0" hdr="0" ftr="0" dt="0"/>
  <p:txStyles>
    <p:titleStyle>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p:titleStyle>
    <p:bodyStyle>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2.jpg"/><Relationship Id="rId2" Type="http://schemas.openxmlformats.org/officeDocument/2006/relationships/image" Target="../media/1.png"/><Relationship Id="rId3" Type="http://schemas.openxmlformats.org/officeDocument/2006/relationships/image" Target="../media/3.png"/><Relationship Id="rId4" Type="http://schemas.openxmlformats.org/officeDocument/2006/relationships/image" Target="../media/4.png"/><Relationship Id="rId5" Type="http://schemas.openxmlformats.org/officeDocument/2006/relationships/image" Target="../media/5.png"/><Relationship Id="rId6" Type="http://schemas.openxmlformats.org/officeDocument/2006/relationships/image" Target="../media/6.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16.jpg"/><Relationship Id="rId2"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image" Target="../media/17.png"/><Relationship Id="rId2"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image" Target="../media/18.png"/><Relationship Id="rId2" Type="http://schemas.openxmlformats.org/officeDocument/2006/relationships/image" Target="../media/19.png"/><Relationship Id="rId3" Type="http://schemas.openxmlformats.org/officeDocument/2006/relationships/image" Target="../media/20.png"/><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image" Target="../media/21.png"/><Relationship Id="rId2"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image" Target="../media/22.png"/><Relationship Id="rId2" Type="http://schemas.openxmlformats.org/officeDocument/2006/relationships/slideLayout" Target="../slideLayouts/slideLayout1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23.png"/><Relationship Id="rId2"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24.png"/><Relationship Id="rId2"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image" Target="../media/25.png"/><Relationship Id="rId2"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image" Target="../media/26.png"/><Relationship Id="rId2"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image" Target="../media/7.png"/><Relationship Id="rId2" Type="http://schemas.openxmlformats.org/officeDocument/2006/relationships/image" Target="../media/8.png"/><Relationship Id="rId3" Type="http://schemas.openxmlformats.org/officeDocument/2006/relationships/slideLayout" Target="../slideLayouts/slideLayout12.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9.png"/><Relationship Id="rId2"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image" Target="../media/10.png"/><Relationship Id="rId2" Type="http://schemas.openxmlformats.org/officeDocument/2006/relationships/image" Target="../media/11.png"/><Relationship Id="rId3" Type="http://schemas.openxmlformats.org/officeDocument/2006/relationships/slideLayout" Target="../slideLayouts/slideLayout1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12.jpg"/><Relationship Id="rId2" Type="http://schemas.openxmlformats.org/officeDocument/2006/relationships/image" Target="../media/13.png"/><Relationship Id="rId3"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image" Target="../media/14.png"/><Relationship Id="rId2" Type="http://schemas.openxmlformats.org/officeDocument/2006/relationships/image" Target="../media/15.png"/><Relationship Id="rId3" Type="http://schemas.openxmlformats.org/officeDocument/2006/relationships/slideLayout" Target="../slideLayouts/slideLayout12.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grpSp>
        <p:nvGrpSpPr>
          <p:cNvPr id="25" name="组合"/>
          <p:cNvGrpSpPr>
            <a:grpSpLocks/>
          </p:cNvGrpSpPr>
          <p:nvPr/>
        </p:nvGrpSpPr>
        <p:grpSpPr>
          <a:xfrm>
            <a:off x="-35560" y="-5988"/>
            <a:ext cx="9215120" cy="5231677"/>
            <a:chOff x="-35560" y="-5988"/>
            <a:chExt cx="9215120" cy="5231677"/>
          </a:xfrm>
        </p:grpSpPr>
        <p:pic>
          <p:nvPicPr>
            <p:cNvPr id="23" name="图片" descr="A blue circle with icons and circles&#10;&#10;Description automatically generated with medium confidence"/>
            <p:cNvPicPr>
              <a:picLocks noChangeAspect="1"/>
            </p:cNvPicPr>
            <p:nvPr/>
          </p:nvPicPr>
          <p:blipFill>
            <a:blip r:embed="rId1" cstate="print"/>
            <a:srcRect b="15546"/>
            <a:stretch>
              <a:fillRect/>
            </a:stretch>
          </p:blipFill>
          <p:spPr>
            <a:xfrm rot="0">
              <a:off x="-32196" y="-5988"/>
              <a:ext cx="9208394" cy="5179723"/>
            </a:xfrm>
            <a:prstGeom prst="rect"/>
            <a:noFill/>
            <a:ln w="12700" cmpd="sng" cap="flat">
              <a:noFill/>
              <a:prstDash val="solid"/>
              <a:miter/>
            </a:ln>
          </p:spPr>
        </p:pic>
        <p:sp>
          <p:nvSpPr>
            <p:cNvPr id="24" name="矩形"/>
            <p:cNvSpPr>
              <a:spLocks/>
            </p:cNvSpPr>
            <p:nvPr/>
          </p:nvSpPr>
          <p:spPr>
            <a:xfrm rot="0">
              <a:off x="-35560" y="1453"/>
              <a:ext cx="9215120" cy="5224236"/>
            </a:xfrm>
            <a:prstGeom prst="rect"/>
            <a:solidFill>
              <a:srgbClr val="002060">
                <a:alpha val="94000"/>
              </a:srgbClr>
            </a:solidFill>
            <a:ln w="25400" cmpd="sng" cap="flat">
              <a:noFill/>
              <a:prstDash val="solid"/>
              <a:round/>
            </a:ln>
          </p:spPr>
        </p:sp>
      </p:grpSp>
      <p:sp>
        <p:nvSpPr>
          <p:cNvPr id="26" name="圆角矩形"/>
          <p:cNvSpPr>
            <a:spLocks/>
          </p:cNvSpPr>
          <p:nvPr/>
        </p:nvSpPr>
        <p:spPr>
          <a:xfrm rot="0">
            <a:off x="1122744" y="452966"/>
            <a:ext cx="6898511" cy="3407840"/>
          </a:xfrm>
          <a:prstGeom prst="roundRect">
            <a:avLst>
              <a:gd name="adj" fmla="val 8143"/>
            </a:avLst>
          </a:prstGeom>
          <a:solidFill>
            <a:srgbClr val="E5EEFF"/>
          </a:solidFill>
          <a:ln w="25400" cmpd="sng" cap="flat">
            <a:solidFill>
              <a:srgbClr val="9BDBFB"/>
            </a:solidFill>
            <a:prstDash val="solid"/>
            <a:round/>
          </a:ln>
        </p:spPr>
      </p:sp>
      <p:grpSp>
        <p:nvGrpSpPr>
          <p:cNvPr id="34" name="组合"/>
          <p:cNvGrpSpPr>
            <a:grpSpLocks/>
          </p:cNvGrpSpPr>
          <p:nvPr/>
        </p:nvGrpSpPr>
        <p:grpSpPr>
          <a:xfrm>
            <a:off x="1548292" y="982175"/>
            <a:ext cx="6047412" cy="601033"/>
            <a:chOff x="1548292" y="982175"/>
            <a:chExt cx="6047412" cy="601033"/>
          </a:xfrm>
        </p:grpSpPr>
        <p:pic>
          <p:nvPicPr>
            <p:cNvPr id="27" name="图片" descr="A close up of a sign&#10;&#10;Description automatically generated"/>
            <p:cNvPicPr>
              <a:picLocks/>
            </p:cNvPicPr>
            <p:nvPr/>
          </p:nvPicPr>
          <p:blipFill>
            <a:blip r:embed="rId2" cstate="print"/>
            <a:stretch>
              <a:fillRect/>
            </a:stretch>
          </p:blipFill>
          <p:spPr>
            <a:xfrm rot="0">
              <a:off x="4737003" y="1107641"/>
              <a:ext cx="1163978" cy="389110"/>
            </a:xfrm>
            <a:prstGeom prst="rect"/>
            <a:noFill/>
            <a:ln w="12700" cmpd="sng" cap="flat">
              <a:noFill/>
              <a:prstDash val="solid"/>
              <a:round/>
            </a:ln>
          </p:spPr>
        </p:pic>
        <p:pic>
          <p:nvPicPr>
            <p:cNvPr id="28" name="图片"/>
            <p:cNvPicPr>
              <a:picLocks/>
            </p:cNvPicPr>
            <p:nvPr/>
          </p:nvPicPr>
          <p:blipFill>
            <a:blip r:embed="rId3" cstate="print"/>
            <a:srcRect t="20551"/>
            <a:stretch>
              <a:fillRect/>
            </a:stretch>
          </p:blipFill>
          <p:spPr>
            <a:xfrm rot="0">
              <a:off x="3656888" y="1094947"/>
              <a:ext cx="787775" cy="414497"/>
            </a:xfrm>
            <a:prstGeom prst="rect"/>
            <a:noFill/>
            <a:ln w="12700" cmpd="sng" cap="flat">
              <a:noFill/>
              <a:prstDash val="solid"/>
              <a:round/>
            </a:ln>
          </p:spPr>
        </p:pic>
        <p:cxnSp>
          <p:nvCxnSpPr>
            <p:cNvPr id="29" name="直线连接线"/>
            <p:cNvCxnSpPr>
              <a:cxnSpLocks/>
            </p:cNvCxnSpPr>
            <p:nvPr/>
          </p:nvCxnSpPr>
          <p:spPr>
            <a:xfrm rot="0">
              <a:off x="4590833" y="1021182"/>
              <a:ext cx="1587" cy="562027"/>
            </a:xfrm>
            <a:prstGeom prst="straightConnector1"/>
            <a:noFill/>
            <a:ln w="9525" cmpd="sng" cap="flat">
              <a:solidFill>
                <a:srgbClr val="A5A5A5"/>
              </a:solidFill>
              <a:prstDash val="solid"/>
              <a:round/>
            </a:ln>
          </p:spPr>
        </p:cxnSp>
        <p:cxnSp>
          <p:nvCxnSpPr>
            <p:cNvPr id="30" name="直线连接线"/>
            <p:cNvCxnSpPr>
              <a:cxnSpLocks/>
            </p:cNvCxnSpPr>
            <p:nvPr/>
          </p:nvCxnSpPr>
          <p:spPr>
            <a:xfrm rot="0">
              <a:off x="6047151" y="1021182"/>
              <a:ext cx="1587" cy="562027"/>
            </a:xfrm>
            <a:prstGeom prst="straightConnector1"/>
            <a:noFill/>
            <a:ln w="9525" cmpd="sng" cap="flat">
              <a:solidFill>
                <a:srgbClr val="A5A5A5"/>
              </a:solidFill>
              <a:prstDash val="solid"/>
              <a:round/>
            </a:ln>
          </p:spPr>
        </p:cxnSp>
        <p:pic>
          <p:nvPicPr>
            <p:cNvPr id="31" name="图片"/>
            <p:cNvPicPr>
              <a:picLocks/>
            </p:cNvPicPr>
            <p:nvPr/>
          </p:nvPicPr>
          <p:blipFill>
            <a:blip r:embed="rId4" cstate="print"/>
            <a:stretch>
              <a:fillRect/>
            </a:stretch>
          </p:blipFill>
          <p:spPr>
            <a:xfrm rot="0">
              <a:off x="6193323" y="1120488"/>
              <a:ext cx="1402381" cy="363414"/>
            </a:xfrm>
            <a:prstGeom prst="rect"/>
            <a:noFill/>
            <a:ln w="12700" cmpd="sng" cap="flat">
              <a:noFill/>
              <a:prstDash val="solid"/>
              <a:round/>
            </a:ln>
          </p:spPr>
        </p:pic>
        <p:cxnSp>
          <p:nvCxnSpPr>
            <p:cNvPr id="32" name="直线连接线"/>
            <p:cNvCxnSpPr>
              <a:cxnSpLocks/>
            </p:cNvCxnSpPr>
            <p:nvPr/>
          </p:nvCxnSpPr>
          <p:spPr>
            <a:xfrm rot="0">
              <a:off x="3510718" y="1021182"/>
              <a:ext cx="1587" cy="562027"/>
            </a:xfrm>
            <a:prstGeom prst="straightConnector1"/>
            <a:noFill/>
            <a:ln w="9525" cmpd="sng" cap="flat">
              <a:solidFill>
                <a:srgbClr val="A5A5A5"/>
              </a:solidFill>
              <a:prstDash val="solid"/>
              <a:round/>
            </a:ln>
          </p:spPr>
        </p:cxnSp>
        <p:pic>
          <p:nvPicPr>
            <p:cNvPr id="33" name="图片" descr="A blue and black text&#10;&#10;Description automatically generated"/>
            <p:cNvPicPr>
              <a:picLocks/>
            </p:cNvPicPr>
            <p:nvPr/>
          </p:nvPicPr>
          <p:blipFill>
            <a:blip r:embed="rId5" cstate="print"/>
            <a:stretch>
              <a:fillRect/>
            </a:stretch>
          </p:blipFill>
          <p:spPr>
            <a:xfrm rot="0">
              <a:off x="1548292" y="982175"/>
              <a:ext cx="1816256" cy="454064"/>
            </a:xfrm>
            <a:prstGeom prst="rect"/>
            <a:noFill/>
            <a:ln w="12700" cmpd="sng" cap="flat">
              <a:noFill/>
              <a:prstDash val="solid"/>
              <a:round/>
            </a:ln>
          </p:spPr>
        </p:pic>
      </p:grpSp>
      <p:sp>
        <p:nvSpPr>
          <p:cNvPr id="35" name="矩形"/>
          <p:cNvSpPr>
            <a:spLocks/>
          </p:cNvSpPr>
          <p:nvPr/>
        </p:nvSpPr>
        <p:spPr>
          <a:xfrm rot="0">
            <a:off x="1199820" y="3962705"/>
            <a:ext cx="1456919" cy="272374"/>
          </a:xfrm>
          <a:prstGeom prst="rect"/>
          <a:noFill/>
          <a:ln w="12700" cmpd="sng" cap="flat">
            <a:noFill/>
            <a:prstDash val="solid"/>
            <a:round/>
          </a:ln>
        </p:spPr>
        <p:txBody>
          <a:bodyPr vert="horz" wrap="square" lIns="91425" tIns="45700" rIns="91425" bIns="45700" anchor="t" anchorCtr="0">
            <a:prstTxWarp prst="textNoShape"/>
            <a:spAutoFit/>
          </a:bodyPr>
          <a:lstStyle/>
          <a:p>
            <a:pPr marL="0" indent="0" algn="l">
              <a:lnSpc>
                <a:spcPct val="100000"/>
              </a:lnSpc>
              <a:spcBef>
                <a:spcPts val="0"/>
              </a:spcBef>
              <a:spcAft>
                <a:spcPts val="0"/>
              </a:spcAft>
              <a:buNone/>
            </a:pPr>
            <a:r>
              <a:rPr lang="en-US" altLang="zh-CN" sz="1200" b="1" i="0" u="none" strike="noStrike" kern="0" cap="none" spc="0" baseline="0">
                <a:solidFill>
                  <a:srgbClr val="F2F2F2"/>
                </a:solidFill>
                <a:latin typeface="Arial" pitchFamily="0" charset="0"/>
                <a:ea typeface="Arial" pitchFamily="0" charset="0"/>
                <a:cs typeface="Arial" pitchFamily="0" charset="0"/>
                <a:sym typeface="Arial" pitchFamily="0" charset="0"/>
              </a:rPr>
              <a:t>Student Details </a:t>
            </a:r>
            <a:endParaRPr lang="zh-CN" altLang="en-US" sz="1200" b="0" i="0" u="none" strike="noStrike" kern="0" cap="none" spc="0" baseline="0">
              <a:solidFill>
                <a:srgbClr val="F2F2F2"/>
              </a:solidFill>
              <a:latin typeface="Arial" pitchFamily="0" charset="0"/>
              <a:ea typeface="Arial" pitchFamily="0" charset="0"/>
              <a:cs typeface="Arial" pitchFamily="0" charset="0"/>
              <a:sym typeface="Arial" pitchFamily="0" charset="0"/>
            </a:endParaRPr>
          </a:p>
        </p:txBody>
      </p:sp>
      <p:sp>
        <p:nvSpPr>
          <p:cNvPr id="36" name="圆角矩形"/>
          <p:cNvSpPr>
            <a:spLocks/>
          </p:cNvSpPr>
          <p:nvPr/>
        </p:nvSpPr>
        <p:spPr>
          <a:xfrm rot="0">
            <a:off x="1642823" y="2778126"/>
            <a:ext cx="5858351" cy="934508"/>
          </a:xfrm>
          <a:prstGeom prst="roundRect">
            <a:avLst>
              <a:gd name="adj" fmla="val 16666"/>
            </a:avLst>
          </a:prstGeom>
          <a:solidFill>
            <a:srgbClr val="002060"/>
          </a:solidFill>
          <a:ln w="25400" cmpd="sng" cap="flat">
            <a:noFill/>
            <a:prstDash val="solid"/>
            <a:round/>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2000" b="1" i="0" u="none" strike="noStrike" kern="0" cap="none" spc="0" baseline="0">
                <a:solidFill>
                  <a:srgbClr val="F2F2F2"/>
                </a:solidFill>
                <a:latin typeface="Arial" pitchFamily="0" charset="0"/>
                <a:ea typeface="宋体" pitchFamily="0" charset="0"/>
                <a:cs typeface="Arial" pitchFamily="0" charset="0"/>
                <a:sym typeface="Arial" pitchFamily="0" charset="0"/>
              </a:rPr>
              <a:t>Spam email Detection</a:t>
            </a:r>
            <a:endParaRPr lang="zh-CN" altLang="en-US" sz="2000" b="1" i="0" u="none" strike="noStrike" kern="0" cap="none" spc="0" baseline="0">
              <a:solidFill>
                <a:srgbClr val="F2F2F2"/>
              </a:solidFill>
              <a:latin typeface="Arial" pitchFamily="0" charset="0"/>
              <a:ea typeface="宋体" pitchFamily="0" charset="0"/>
              <a:cs typeface="Arial" pitchFamily="0" charset="0"/>
              <a:sym typeface="Arial" pitchFamily="0" charset="0"/>
            </a:endParaRPr>
          </a:p>
        </p:txBody>
      </p:sp>
      <p:sp>
        <p:nvSpPr>
          <p:cNvPr id="37" name="矩形"/>
          <p:cNvSpPr>
            <a:spLocks/>
          </p:cNvSpPr>
          <p:nvPr/>
        </p:nvSpPr>
        <p:spPr>
          <a:xfrm rot="0">
            <a:off x="1281241" y="4231479"/>
            <a:ext cx="2102278" cy="8153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200"/>
              </a:spcAft>
              <a:buNone/>
            </a:pPr>
            <a:r>
              <a:rPr lang="en-US" altLang="zh-CN" sz="1100" b="0" i="0" u="none" strike="noStrike" kern="0" cap="none" spc="0" baseline="0">
                <a:solidFill>
                  <a:schemeClr val="bg1"/>
                </a:solidFill>
                <a:latin typeface="Arial" pitchFamily="0" charset="0"/>
                <a:ea typeface="Arial" pitchFamily="0" charset="0"/>
                <a:cs typeface="Arial" pitchFamily="0" charset="0"/>
                <a:sym typeface="Arial" pitchFamily="0" charset="0"/>
              </a:rPr>
              <a:t>Nam</a:t>
            </a:r>
            <a:r>
              <a:rPr lang="en-US" altLang="zh-CN" sz="1100" b="0" i="0" u="none" strike="noStrike" kern="0" cap="none" spc="0" baseline="0">
                <a:solidFill>
                  <a:schemeClr val="bg1"/>
                </a:solidFill>
                <a:latin typeface="Arial" pitchFamily="0" charset="0"/>
                <a:ea typeface="Arial" pitchFamily="0" charset="0"/>
                <a:cs typeface="Arial" pitchFamily="0" charset="0"/>
              </a:rPr>
              <a:t>e: PURUSHOTHAMAN R</a:t>
            </a:r>
            <a:endParaRPr lang="en-US" altLang="zh-CN" sz="1100" b="0" i="0" u="none" strike="noStrike" kern="0" cap="none" spc="0" baseline="0">
              <a:solidFill>
                <a:schemeClr val="bg1"/>
              </a:solidFill>
              <a:latin typeface="Arial" pitchFamily="0" charset="0"/>
              <a:ea typeface="Arial" pitchFamily="0" charset="0"/>
              <a:cs typeface="Arial" pitchFamily="0" charset="0"/>
            </a:endParaRPr>
          </a:p>
          <a:p>
            <a:pPr marL="0" indent="0" algn="l">
              <a:lnSpc>
                <a:spcPct val="100000"/>
              </a:lnSpc>
              <a:spcBef>
                <a:spcPts val="0"/>
              </a:spcBef>
              <a:spcAft>
                <a:spcPts val="200"/>
              </a:spcAft>
              <a:buNone/>
            </a:pPr>
            <a:r>
              <a:rPr lang="en-US" altLang="zh-CN" sz="1100" b="0" i="0" u="none" strike="noStrike" kern="0" cap="none" spc="0" baseline="0">
                <a:solidFill>
                  <a:schemeClr val="bg1"/>
                </a:solidFill>
                <a:latin typeface="Arial" pitchFamily="0" charset="0"/>
                <a:ea typeface="Arial" pitchFamily="0" charset="0"/>
                <a:cs typeface="Lucida Sans"/>
              </a:rPr>
              <a:t>NM ID: au513421114012</a:t>
            </a:r>
            <a:endParaRPr lang="en-US" altLang="zh-CN" sz="1100" b="0" i="0" u="none" strike="noStrike" kern="0" cap="none" spc="0" baseline="0">
              <a:solidFill>
                <a:schemeClr val="bg1"/>
              </a:solidFill>
              <a:latin typeface="Arial" pitchFamily="0" charset="0"/>
              <a:ea typeface="Arial" pitchFamily="0" charset="0"/>
              <a:cs typeface="Lucida Sans"/>
            </a:endParaRPr>
          </a:p>
          <a:p>
            <a:pPr marL="0" indent="0" algn="l">
              <a:lnSpc>
                <a:spcPct val="100000"/>
              </a:lnSpc>
              <a:spcBef>
                <a:spcPts val="0"/>
              </a:spcBef>
              <a:spcAft>
                <a:spcPts val="200"/>
              </a:spcAft>
              <a:buNone/>
            </a:pPr>
            <a:r>
              <a:rPr lang="en-US" altLang="zh-CN" sz="1100" b="0" i="0" u="none" strike="noStrike" kern="0" cap="none" spc="0" baseline="0">
                <a:solidFill>
                  <a:schemeClr val="bg1"/>
                </a:solidFill>
                <a:latin typeface="Arial" pitchFamily="0" charset="0"/>
                <a:ea typeface="Arial" pitchFamily="0" charset="0"/>
                <a:cs typeface="Lucida Sans"/>
              </a:rPr>
              <a:t>Dept: MECH</a:t>
            </a:r>
            <a:endParaRPr lang="en-US" altLang="zh-CN" sz="1100" b="0" i="0" u="none" strike="noStrike" kern="0" cap="none" spc="0" baseline="0">
              <a:solidFill>
                <a:schemeClr val="bg1"/>
              </a:solidFill>
              <a:latin typeface="Arial" pitchFamily="0" charset="0"/>
              <a:ea typeface="Arial" pitchFamily="0" charset="0"/>
              <a:cs typeface="Lucida Sans"/>
            </a:endParaRPr>
          </a:p>
          <a:p>
            <a:pPr marL="0" indent="0" algn="l">
              <a:lnSpc>
                <a:spcPct val="100000"/>
              </a:lnSpc>
              <a:spcBef>
                <a:spcPts val="0"/>
              </a:spcBef>
              <a:spcAft>
                <a:spcPts val="200"/>
              </a:spcAft>
              <a:buNone/>
            </a:pPr>
            <a:r>
              <a:rPr lang="en-US" altLang="zh-CN" sz="1100" b="0" i="0" u="none" strike="noStrike" kern="0" cap="none" spc="0" baseline="0">
                <a:solidFill>
                  <a:schemeClr val="bg1"/>
                </a:solidFill>
                <a:latin typeface="Arial" pitchFamily="0" charset="0"/>
                <a:ea typeface="Arial" pitchFamily="0" charset="0"/>
                <a:cs typeface="Lucida Sans"/>
              </a:rPr>
              <a:t>College Name : AMCET</a:t>
            </a:r>
            <a:endParaRPr lang="zh-CN" altLang="en-US" sz="1100" b="0" i="0" u="none" strike="noStrike" kern="0" cap="none" spc="0" baseline="0">
              <a:solidFill>
                <a:schemeClr val="bg1"/>
              </a:solidFill>
              <a:latin typeface="Arial" pitchFamily="0" charset="0"/>
              <a:ea typeface="Arial" pitchFamily="0" charset="0"/>
              <a:cs typeface="Lucida Sans"/>
            </a:endParaRPr>
          </a:p>
        </p:txBody>
      </p:sp>
      <p:sp>
        <p:nvSpPr>
          <p:cNvPr id="38" name="直线"/>
          <p:cNvSpPr>
            <a:spLocks/>
          </p:cNvSpPr>
          <p:nvPr/>
        </p:nvSpPr>
        <p:spPr>
          <a:xfrm flipV="1" rot="0">
            <a:off x="1122744" y="4194903"/>
            <a:ext cx="4529911" cy="14659"/>
          </a:xfrm>
          <a:prstGeom prst="line"/>
          <a:noFill/>
          <a:ln w="3175" cmpd="sng" cap="flat">
            <a:solidFill>
              <a:srgbClr val="E5EEFF"/>
            </a:solidFill>
            <a:prstDash val="lgDashDotDot"/>
            <a:round/>
          </a:ln>
        </p:spPr>
      </p:sp>
      <p:pic>
        <p:nvPicPr>
          <p:cNvPr id="39" name="图片"/>
          <p:cNvPicPr>
            <a:picLocks noChangeAspect="1"/>
          </p:cNvPicPr>
          <p:nvPr/>
        </p:nvPicPr>
        <p:blipFill>
          <a:blip r:embed="rId6" cstate="print"/>
          <a:stretch>
            <a:fillRect/>
          </a:stretch>
        </p:blipFill>
        <p:spPr>
          <a:xfrm rot="0">
            <a:off x="3937210" y="1670103"/>
            <a:ext cx="1443387" cy="1049001"/>
          </a:xfrm>
          <a:prstGeom prst="rect"/>
          <a:noFill/>
          <a:ln w="12700" cmpd="sng" cap="flat">
            <a:noFill/>
            <a:prstDash val="solid"/>
            <a:miter/>
          </a:ln>
        </p:spPr>
      </p:pic>
    </p:spTree>
    <p:extLst>
      <p:ext uri="{BB962C8B-B14F-4D97-AF65-F5344CB8AC3E}">
        <p14:creationId xmlns:p14="http://schemas.microsoft.com/office/powerpoint/2010/main" val="1724356836"/>
      </p:ext>
    </p:extLst>
  </p:cSld>
  <p:clrMapOvr>
    <a:masterClrMapping/>
  </p:clrMapOvr>
</p:sld>
</file>

<file path=ppt/slides/slide10.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8" name="直线"/>
          <p:cNvSpPr>
            <a:spLocks/>
          </p:cNvSpPr>
          <p:nvPr/>
        </p:nvSpPr>
        <p:spPr>
          <a:xfrm rot="0">
            <a:off x="0" y="4675910"/>
            <a:ext cx="9144000" cy="0"/>
          </a:xfrm>
          <a:prstGeom prst="line"/>
          <a:noFill/>
          <a:ln w="9525" cmpd="sng" cap="flat">
            <a:solidFill>
              <a:srgbClr val="BFBFBF"/>
            </a:solidFill>
            <a:prstDash val="solid"/>
            <a:round/>
          </a:ln>
        </p:spPr>
      </p:sp>
      <p:sp>
        <p:nvSpPr>
          <p:cNvPr id="109"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110" name="矩形"/>
          <p:cNvSpPr>
            <a:spLocks/>
          </p:cNvSpPr>
          <p:nvPr/>
        </p:nvSpPr>
        <p:spPr>
          <a:xfrm rot="0">
            <a:off x="359820" y="1302047"/>
            <a:ext cx="4623147" cy="2815589"/>
          </a:xfrm>
          <a:prstGeom prst="rect"/>
          <a:noFill/>
          <a:ln w="12700" cmpd="sng" cap="flat">
            <a:noFill/>
            <a:prstDash val="solid"/>
            <a:miter/>
          </a:ln>
        </p:spPr>
        <p:txBody>
          <a:bodyPr vert="horz" wrap="square" lIns="91440" tIns="45720" rIns="91440" bIns="45720" anchor="t" anchorCtr="0">
            <a:prstTxWarp prst="textNoShape"/>
            <a:spAutoFit/>
          </a:bodyPr>
          <a:lstStyle/>
          <a:p>
            <a:pPr lvl="1"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Protecting users from phishing attempts, malware distribution, and other malicious activities.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Providing users with customizable spam filtering options to suit their preferences.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Complying with relevant regulations and privacy standards governing email communication and spam prevention.</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Continuously improving spam detection methods to stay ahead of emerging threats and ensure robust email security.</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1"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pic>
        <p:nvPicPr>
          <p:cNvPr id="111" name="图片"/>
          <p:cNvPicPr>
            <a:picLocks noChangeAspect="1"/>
          </p:cNvPicPr>
          <p:nvPr/>
        </p:nvPicPr>
        <p:blipFill>
          <a:blip r:embed="rId1" cstate="print"/>
          <a:stretch>
            <a:fillRect/>
          </a:stretch>
        </p:blipFill>
        <p:spPr>
          <a:xfrm rot="0">
            <a:off x="5748657" y="1517804"/>
            <a:ext cx="2350939" cy="1564442"/>
          </a:xfrm>
          <a:prstGeom prst="rect"/>
          <a:noFill/>
          <a:ln w="12700" cmpd="sng" cap="flat">
            <a:noFill/>
            <a:prstDash val="solid"/>
            <a:miter/>
          </a:ln>
        </p:spPr>
      </p:pic>
    </p:spTree>
    <p:extLst>
      <p:ext uri="{BB962C8B-B14F-4D97-AF65-F5344CB8AC3E}">
        <p14:creationId xmlns:p14="http://schemas.microsoft.com/office/powerpoint/2010/main" val="1097609299"/>
      </p:ext>
    </p:extLst>
  </p:cSld>
  <p:clrMapOvr>
    <a:masterClrMapping/>
  </p:clrMapOvr>
</p:sld>
</file>

<file path=ppt/slides/slide1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2" name="文本框"/>
          <p:cNvSpPr>
            <a:spLocks noGrp="1"/>
          </p:cNvSpPr>
          <p:nvPr>
            <p:ph type="title"/>
          </p:nvPr>
        </p:nvSpPr>
        <p:spPr>
          <a:xfrm rot="0">
            <a:off x="311700" y="555600"/>
            <a:ext cx="2808000" cy="755699"/>
          </a:xfrm>
          <a:prstGeom prst="rect"/>
          <a:noFill/>
          <a:ln w="12700" cmpd="sng" cap="flat">
            <a:noFill/>
            <a:prstDash val="solid"/>
            <a:round/>
          </a:ln>
        </p:spPr>
        <p:txBody>
          <a:bodyPr vert="horz" wrap="square" lIns="91440" tIns="45720" rIns="91440" bIns="45720" anchor="b"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Proposed Solution</a:t>
            </a:r>
            <a:br>
              <a:rPr lang="zh-CN" altLang="en-US" sz="1600" b="1" i="0" u="none" strike="noStrike" kern="0" cap="none" spc="0" baseline="0">
                <a:solidFill>
                  <a:srgbClr val="213163"/>
                </a:solidFill>
                <a:latin typeface="Arial" pitchFamily="0" charset="0"/>
                <a:ea typeface="Arial" pitchFamily="0" charset="0"/>
                <a:cs typeface="Lucida Sans"/>
              </a:rPr>
            </a:b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13" name="文本框"/>
          <p:cNvSpPr>
            <a:spLocks noGrp="1"/>
          </p:cNvSpPr>
          <p:nvPr>
            <p:ph type="body" idx="1"/>
          </p:nvPr>
        </p:nvSpPr>
        <p:spPr>
          <a:xfrm rot="0">
            <a:off x="311700" y="1078787"/>
            <a:ext cx="5205521" cy="3246634"/>
          </a:xfrm>
          <a:prstGeom prst="rect"/>
          <a:noFill/>
          <a:ln w="12700" cmpd="sng" cap="flat">
            <a:noFill/>
            <a:prstDash val="solid"/>
            <a:round/>
          </a:ln>
        </p:spPr>
        <p:txBody>
          <a:bodyPr vert="horz" wrap="square" lIns="91440" tIns="45720" rIns="91440" bIns="45720" anchor="t" anchorCtr="0">
            <a:prstTxWarp prst="textNoShape"/>
          </a:bodyPr>
          <a:lstStyle/>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This involves </a:t>
            </a:r>
            <a:r>
              <a:rPr lang="en-US" altLang="zh-CN" sz="1400" b="0" i="0" u="none" strike="noStrike" kern="0" cap="none" spc="0" baseline="0">
                <a:solidFill>
                  <a:srgbClr val="000000"/>
                </a:solidFill>
                <a:latin typeface="Arial" pitchFamily="0" charset="0"/>
                <a:ea typeface="Arial" pitchFamily="0" charset="0"/>
                <a:cs typeface="Lucida Sans"/>
              </a:rPr>
              <a:t>analyzing</a:t>
            </a:r>
            <a:r>
              <a:rPr lang="en-US" altLang="zh-CN" sz="1400" b="0" i="0" u="none" strike="noStrike" kern="0" cap="none" spc="0" baseline="0">
                <a:solidFill>
                  <a:srgbClr val="000000"/>
                </a:solidFill>
                <a:latin typeface="Arial" pitchFamily="0" charset="0"/>
                <a:ea typeface="Arial" pitchFamily="0" charset="0"/>
                <a:cs typeface="Lucida Sans"/>
              </a:rPr>
              <a:t> the content of the email, including the subject line, body text, and attachments, to identify patterns or keywords commonly associated with spam emails.</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This technique checks the reputation of the sender's email address or domain against blacklists or whitelists maintained by anti-spam organizations or services.</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This is a statistical method that uses machine learning algorithms to classify emails as spam or legitimate based on the occurrence of certain words or patterns in the content.</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This approach uses predefined rules and heuristics to identify characteristics commonly found in spam emails, such as excessive use of capitalization, excessive punctuation, or suspicious URLs.</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endParaRPr lang="zh-CN" altLang="en-US" sz="1200" b="0" i="0" u="none" strike="noStrike" kern="0" cap="none" spc="0" baseline="0">
              <a:solidFill>
                <a:srgbClr val="000000"/>
              </a:solidFill>
              <a:latin typeface="Arial" pitchFamily="0" charset="0"/>
              <a:ea typeface="Arial" pitchFamily="0" charset="0"/>
              <a:cs typeface="Lucida Sans"/>
            </a:endParaRPr>
          </a:p>
        </p:txBody>
      </p:sp>
      <p:pic>
        <p:nvPicPr>
          <p:cNvPr id="114" name="图片"/>
          <p:cNvPicPr>
            <a:picLocks noChangeAspect="1"/>
          </p:cNvPicPr>
          <p:nvPr/>
        </p:nvPicPr>
        <p:blipFill>
          <a:blip r:embed="rId1" cstate="print"/>
          <a:stretch>
            <a:fillRect/>
          </a:stretch>
        </p:blipFill>
        <p:spPr>
          <a:xfrm rot="0">
            <a:off x="5743254" y="1585812"/>
            <a:ext cx="3247020" cy="2280101"/>
          </a:xfrm>
          <a:prstGeom prst="rect"/>
          <a:noFill/>
          <a:ln w="12700" cmpd="sng" cap="flat">
            <a:noFill/>
            <a:prstDash val="solid"/>
            <a:miter/>
          </a:ln>
        </p:spPr>
      </p:pic>
    </p:spTree>
    <p:extLst>
      <p:ext uri="{BB962C8B-B14F-4D97-AF65-F5344CB8AC3E}">
        <p14:creationId xmlns:p14="http://schemas.microsoft.com/office/powerpoint/2010/main" val="741499328"/>
      </p:ext>
    </p:extLst>
  </p:cSld>
  <p:clrMapOvr>
    <a:masterClrMapping/>
  </p:clrMapOvr>
</p:sld>
</file>

<file path=ppt/slides/slide1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5" name="文本框"/>
          <p:cNvSpPr>
            <a:spLocks noGrp="1"/>
          </p:cNvSpPr>
          <p:nvPr>
            <p:ph type="body" idx="1"/>
          </p:nvPr>
        </p:nvSpPr>
        <p:spPr>
          <a:xfrm rot="0">
            <a:off x="311700" y="821933"/>
            <a:ext cx="5513747" cy="3747067"/>
          </a:xfrm>
          <a:prstGeom prst="rect"/>
          <a:noFill/>
          <a:ln w="12700" cmpd="sng" cap="flat">
            <a:noFill/>
            <a:prstDash val="solid"/>
            <a:round/>
          </a:ln>
        </p:spPr>
        <p:txBody>
          <a:bodyPr vert="horz" wrap="square" lIns="91440" tIns="45720" rIns="91440" bIns="45720" anchor="t" anchorCtr="0">
            <a:prstTxWarp prst="textNoShape"/>
          </a:bodyPr>
          <a:lstStyle/>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This method leverages user feedback and reports from a community of users to identify and block spam emails more effectively.</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These include methods like Sender Policy Framework (SPF), </a:t>
            </a:r>
            <a:r>
              <a:rPr lang="en-US" altLang="zh-CN" sz="1400" b="0" i="0" u="none" strike="noStrike" kern="0" cap="none" spc="0" baseline="0">
                <a:solidFill>
                  <a:srgbClr val="000000"/>
                </a:solidFill>
                <a:latin typeface="Arial" pitchFamily="0" charset="0"/>
                <a:ea typeface="Arial" pitchFamily="0" charset="0"/>
                <a:cs typeface="Lucida Sans"/>
              </a:rPr>
              <a:t>DomainKeys</a:t>
            </a:r>
            <a:r>
              <a:rPr lang="en-US" altLang="zh-CN" sz="1400" b="0" i="0" u="none" strike="noStrike" kern="0" cap="none" spc="0" baseline="0">
                <a:solidFill>
                  <a:srgbClr val="000000"/>
                </a:solidFill>
                <a:latin typeface="Arial" pitchFamily="0" charset="0"/>
                <a:ea typeface="Arial" pitchFamily="0" charset="0"/>
                <a:cs typeface="Lucida Sans"/>
              </a:rPr>
              <a:t> Identified Mail (DKIM), and Domain-based Message Authentication, Reporting, and Conformance (DMARC) to verify the legitimacy of the sender's email server and prevent spoofing.</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This technique scans images and attachments for known spam patterns or potentially malicious content.</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Many modern spam filters employ machine learning algorithms that can adapt and improve their spam detection capabilities over time based on user feedback and new spam patterns.</a:t>
            </a:r>
            <a:endParaRPr lang="zh-CN" altLang="en-US" sz="1400" b="0" i="0" u="none" strike="noStrike" kern="0" cap="none" spc="0" baseline="0">
              <a:solidFill>
                <a:srgbClr val="000000"/>
              </a:solidFill>
              <a:latin typeface="Arial" pitchFamily="0" charset="0"/>
              <a:ea typeface="Arial" pitchFamily="0" charset="0"/>
              <a:cs typeface="Lucida Sans"/>
            </a:endParaRPr>
          </a:p>
        </p:txBody>
      </p:sp>
      <p:pic>
        <p:nvPicPr>
          <p:cNvPr id="116" name="图片"/>
          <p:cNvPicPr>
            <a:picLocks noChangeAspect="1"/>
          </p:cNvPicPr>
          <p:nvPr/>
        </p:nvPicPr>
        <p:blipFill>
          <a:blip r:embed="rId1" cstate="print"/>
          <a:stretch>
            <a:fillRect/>
          </a:stretch>
        </p:blipFill>
        <p:spPr>
          <a:xfrm rot="0">
            <a:off x="7962472" y="821933"/>
            <a:ext cx="1181527" cy="1181528"/>
          </a:xfrm>
          <a:prstGeom prst="rect"/>
          <a:noFill/>
          <a:ln w="12700" cmpd="sng" cap="flat">
            <a:noFill/>
            <a:prstDash val="solid"/>
            <a:miter/>
          </a:ln>
        </p:spPr>
      </p:pic>
      <p:pic>
        <p:nvPicPr>
          <p:cNvPr id="117" name="图片"/>
          <p:cNvPicPr>
            <a:picLocks noChangeAspect="1"/>
          </p:cNvPicPr>
          <p:nvPr/>
        </p:nvPicPr>
        <p:blipFill>
          <a:blip r:embed="rId2" cstate="print"/>
          <a:stretch>
            <a:fillRect/>
          </a:stretch>
        </p:blipFill>
        <p:spPr>
          <a:xfrm rot="0">
            <a:off x="6801492" y="2114976"/>
            <a:ext cx="1160978" cy="1160979"/>
          </a:xfrm>
          <a:prstGeom prst="rect"/>
          <a:noFill/>
          <a:ln w="12700" cmpd="sng" cap="flat">
            <a:noFill/>
            <a:prstDash val="solid"/>
            <a:miter/>
          </a:ln>
        </p:spPr>
      </p:pic>
      <p:pic>
        <p:nvPicPr>
          <p:cNvPr id="118" name="图片"/>
          <p:cNvPicPr>
            <a:picLocks noChangeAspect="1"/>
          </p:cNvPicPr>
          <p:nvPr/>
        </p:nvPicPr>
        <p:blipFill>
          <a:blip r:embed="rId3" cstate="print"/>
          <a:stretch>
            <a:fillRect/>
          </a:stretch>
        </p:blipFill>
        <p:spPr>
          <a:xfrm rot="0">
            <a:off x="5923052" y="3275955"/>
            <a:ext cx="1222463" cy="1222462"/>
          </a:xfrm>
          <a:prstGeom prst="rect"/>
          <a:noFill/>
          <a:ln w="12700" cmpd="sng" cap="flat">
            <a:noFill/>
            <a:prstDash val="solid"/>
            <a:miter/>
          </a:ln>
        </p:spPr>
      </p:pic>
    </p:spTree>
    <p:extLst>
      <p:ext uri="{BB962C8B-B14F-4D97-AF65-F5344CB8AC3E}">
        <p14:creationId xmlns:p14="http://schemas.microsoft.com/office/powerpoint/2010/main" val="1341363113"/>
      </p:ext>
    </p:extLst>
  </p:cSld>
  <p:clrMapOvr>
    <a:masterClrMapping/>
  </p:clrMapOvr>
</p:sld>
</file>

<file path=ppt/slides/slide1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19" name="文本框"/>
          <p:cNvSpPr>
            <a:spLocks noGrp="1"/>
          </p:cNvSpPr>
          <p:nvPr>
            <p:ph type="title"/>
          </p:nvPr>
        </p:nvSpPr>
        <p:spPr>
          <a:xfrm rot="0">
            <a:off x="311700" y="555600"/>
            <a:ext cx="2808000" cy="755699"/>
          </a:xfrm>
          <a:prstGeom prst="rect"/>
          <a:noFill/>
          <a:ln w="12700" cmpd="sng" cap="flat">
            <a:noFill/>
            <a:prstDash val="solid"/>
            <a:round/>
          </a:ln>
        </p:spPr>
        <p:txBody>
          <a:bodyPr vert="horz" wrap="square" lIns="91440" tIns="45720" rIns="91440" bIns="45720" anchor="b" anchorCtr="0">
            <a:prstTxWarp prst="textNoShape"/>
          </a:bodyPr>
          <a:lstStyle/>
          <a:p>
            <a:pPr marL="0" indent="0" algn="l">
              <a:lnSpc>
                <a:spcPct val="100000"/>
              </a:lnSpc>
              <a:spcBef>
                <a:spcPts val="0"/>
              </a:spcBef>
              <a:spcAft>
                <a:spcPts val="0"/>
              </a:spcAft>
              <a:buNone/>
            </a:pPr>
            <a:r>
              <a:rPr lang="en-US" altLang="zh-CN" sz="1400" b="1" i="0" u="none" strike="noStrike" kern="0" cap="none" spc="0" baseline="0">
                <a:solidFill>
                  <a:srgbClr val="213163"/>
                </a:solidFill>
                <a:latin typeface="Arial" pitchFamily="0" charset="0"/>
                <a:ea typeface="Arial" pitchFamily="0" charset="0"/>
                <a:cs typeface="Lucida Sans"/>
              </a:rPr>
              <a:t>System Deployment Approach</a:t>
            </a:r>
            <a:br>
              <a:rPr lang="zh-CN" altLang="en-US" sz="1400" b="1" i="0" u="none" strike="noStrike" kern="0" cap="none" spc="0" baseline="0">
                <a:solidFill>
                  <a:srgbClr val="213163"/>
                </a:solidFill>
                <a:latin typeface="Arial" pitchFamily="0" charset="0"/>
                <a:ea typeface="Arial" pitchFamily="0" charset="0"/>
                <a:cs typeface="Lucida Sans"/>
              </a:rPr>
            </a:br>
            <a:endParaRPr lang="zh-CN" altLang="en-US" sz="1400" b="0" i="0" u="none" strike="noStrike" kern="0" cap="none" spc="0" baseline="0">
              <a:solidFill>
                <a:srgbClr val="000000"/>
              </a:solidFill>
              <a:latin typeface="Arial" pitchFamily="0" charset="0"/>
              <a:ea typeface="Arial" pitchFamily="0" charset="0"/>
              <a:cs typeface="Lucida Sans"/>
            </a:endParaRPr>
          </a:p>
        </p:txBody>
      </p:sp>
      <p:pic>
        <p:nvPicPr>
          <p:cNvPr id="120" name="图片"/>
          <p:cNvPicPr>
            <a:picLocks noChangeAspect="1"/>
          </p:cNvPicPr>
          <p:nvPr/>
        </p:nvPicPr>
        <p:blipFill>
          <a:blip r:embed="rId1" cstate="print"/>
          <a:stretch>
            <a:fillRect/>
          </a:stretch>
        </p:blipFill>
        <p:spPr>
          <a:xfrm rot="0">
            <a:off x="811657" y="1218832"/>
            <a:ext cx="7623424" cy="3383990"/>
          </a:xfrm>
          <a:prstGeom prst="rect"/>
          <a:noFill/>
          <a:ln w="12700" cmpd="sng" cap="flat">
            <a:noFill/>
            <a:prstDash val="solid"/>
            <a:miter/>
          </a:ln>
        </p:spPr>
      </p:pic>
    </p:spTree>
    <p:extLst>
      <p:ext uri="{BB962C8B-B14F-4D97-AF65-F5344CB8AC3E}">
        <p14:creationId xmlns:p14="http://schemas.microsoft.com/office/powerpoint/2010/main" val="1365241316"/>
      </p:ext>
    </p:extLst>
  </p:cSld>
  <p:clrMapOvr>
    <a:masterClrMapping/>
  </p:clrMapOvr>
</p:sld>
</file>

<file path=ppt/slides/slide1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21" name="直线"/>
          <p:cNvSpPr>
            <a:spLocks/>
          </p:cNvSpPr>
          <p:nvPr/>
        </p:nvSpPr>
        <p:spPr>
          <a:xfrm rot="0">
            <a:off x="0" y="4675910"/>
            <a:ext cx="9144000" cy="0"/>
          </a:xfrm>
          <a:prstGeom prst="line"/>
          <a:noFill/>
          <a:ln w="9525" cmpd="sng" cap="flat">
            <a:solidFill>
              <a:srgbClr val="BFBFBF"/>
            </a:solidFill>
            <a:prstDash val="solid"/>
            <a:round/>
          </a:ln>
        </p:spPr>
      </p:sp>
      <p:sp>
        <p:nvSpPr>
          <p:cNvPr id="122"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123" name="矩形"/>
          <p:cNvSpPr>
            <a:spLocks/>
          </p:cNvSpPr>
          <p:nvPr/>
        </p:nvSpPr>
        <p:spPr>
          <a:xfrm rot="0">
            <a:off x="138653" y="715633"/>
            <a:ext cx="3107982" cy="51054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400" b="1" i="0" u="none" strike="noStrike" kern="0" cap="none" spc="0" baseline="0">
                <a:solidFill>
                  <a:srgbClr val="213163"/>
                </a:solidFill>
                <a:latin typeface="Arial" pitchFamily="0" charset="0"/>
                <a:ea typeface="Arial" pitchFamily="0" charset="0"/>
                <a:cs typeface="Arial" pitchFamily="0" charset="0"/>
                <a:sym typeface="Arial" pitchFamily="0" charset="0"/>
              </a:rPr>
              <a:t>Model Development &amp; Algorithm</a:t>
            </a:r>
            <a:endParaRPr lang="en-US" altLang="zh-CN" sz="1400" b="1" i="0" u="none" strike="noStrike" kern="0" cap="none" spc="0" baseline="0">
              <a:solidFill>
                <a:srgbClr val="213163"/>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24" name="矩形"/>
          <p:cNvSpPr>
            <a:spLocks/>
          </p:cNvSpPr>
          <p:nvPr/>
        </p:nvSpPr>
        <p:spPr>
          <a:xfrm rot="0">
            <a:off x="138652" y="1276052"/>
            <a:ext cx="1982913" cy="300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Arial" pitchFamily="0" charset="0"/>
                <a:sym typeface="Arial" pitchFamily="0" charset="0"/>
              </a:rPr>
              <a:t>Data set description:</a:t>
            </a:r>
            <a:endParaRPr lang="zh-CN" altLang="en-US" sz="1400" b="1"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25" name="圆角矩形"/>
          <p:cNvSpPr>
            <a:spLocks/>
          </p:cNvSpPr>
          <p:nvPr/>
        </p:nvSpPr>
        <p:spPr>
          <a:xfrm rot="0">
            <a:off x="2121565" y="1746847"/>
            <a:ext cx="4629151" cy="430445"/>
          </a:xfrm>
          <a:prstGeom prst="roundRect">
            <a:avLst>
              <a:gd name="adj" fmla="val 16666"/>
            </a:avLst>
          </a:prstGeom>
          <a:solidFill>
            <a:srgbClr val="FFD9A7"/>
          </a:solidFill>
          <a:ln w="3175" cmpd="sng" cap="flat">
            <a:solidFill>
              <a:srgbClr val="6C4615"/>
            </a:solidFill>
            <a:prstDash val="solid"/>
            <a:round/>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0" i="0" u="none" strike="noStrike" kern="0" cap="none" spc="1" baseline="0">
                <a:solidFill>
                  <a:schemeClr val="tx1"/>
                </a:solidFill>
                <a:latin typeface="IBM Plex Sans" pitchFamily="0" charset="0"/>
                <a:ea typeface="宋体" pitchFamily="0" charset="0"/>
                <a:cs typeface="Arial" pitchFamily="0" charset="0"/>
                <a:sym typeface="Arial" pitchFamily="0" charset="0"/>
              </a:rPr>
              <a:t>The dataset contains </a:t>
            </a:r>
            <a:r>
              <a:rPr lang="en-US" altLang="zh-CN" sz="1400" b="0" i="0" u="none" strike="noStrike" kern="0" cap="none" spc="1" baseline="0">
                <a:solidFill>
                  <a:schemeClr val="tx1"/>
                </a:solidFill>
                <a:latin typeface="IBM Plex Sans" pitchFamily="0" charset="0"/>
                <a:ea typeface="宋体" pitchFamily="0" charset="0"/>
                <a:cs typeface="Arial" pitchFamily="0" charset="0"/>
                <a:sym typeface="Arial" pitchFamily="0" charset="0"/>
              </a:rPr>
              <a:t>multiple emails in csv format</a:t>
            </a:r>
            <a:r>
              <a:rPr lang="en-US" altLang="zh-CN" sz="1400" b="0" i="0" u="none" strike="noStrike" kern="0" cap="none" spc="1" baseline="0">
                <a:solidFill>
                  <a:schemeClr val="tx1"/>
                </a:solidFill>
                <a:latin typeface="IBM Plex Sans" pitchFamily="0" charset="0"/>
                <a:ea typeface="宋体" pitchFamily="0" charset="0"/>
                <a:cs typeface="Arial" pitchFamily="0" charset="0"/>
                <a:sym typeface="Arial" pitchFamily="0" charset="0"/>
              </a:rPr>
              <a:t>.</a:t>
            </a:r>
            <a:endParaRPr lang="zh-CN" altLang="en-US" sz="1400" b="0" i="0" u="none" strike="noStrike" kern="0" cap="none" spc="1" baseline="0">
              <a:solidFill>
                <a:schemeClr val="tx1"/>
              </a:solidFill>
              <a:latin typeface="IBM Plex Sans" pitchFamily="0" charset="0"/>
              <a:ea typeface="宋体" pitchFamily="0" charset="0"/>
              <a:cs typeface="Arial" pitchFamily="0" charset="0"/>
              <a:sym typeface="Arial" pitchFamily="0" charset="0"/>
            </a:endParaRPr>
          </a:p>
        </p:txBody>
      </p:sp>
      <p:sp>
        <p:nvSpPr>
          <p:cNvPr id="126" name="圆角矩形"/>
          <p:cNvSpPr>
            <a:spLocks/>
          </p:cNvSpPr>
          <p:nvPr/>
        </p:nvSpPr>
        <p:spPr>
          <a:xfrm rot="0">
            <a:off x="2121565" y="2272939"/>
            <a:ext cx="4629151" cy="430444"/>
          </a:xfrm>
          <a:prstGeom prst="roundRect">
            <a:avLst>
              <a:gd name="adj" fmla="val 16666"/>
            </a:avLst>
          </a:prstGeom>
          <a:solidFill>
            <a:srgbClr val="FFD9A7"/>
          </a:solidFill>
          <a:ln w="3175" cmpd="sng" cap="flat">
            <a:solidFill>
              <a:srgbClr val="6C4615"/>
            </a:solidFill>
            <a:prstDash val="solid"/>
            <a:round/>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0" i="0" u="none" strike="noStrike" kern="0" cap="none" spc="1" baseline="0">
                <a:solidFill>
                  <a:schemeClr val="tx1"/>
                </a:solidFill>
                <a:latin typeface="IBM Plex Sans" pitchFamily="0" charset="0"/>
                <a:ea typeface="宋体" pitchFamily="0" charset="0"/>
                <a:cs typeface="Arial" pitchFamily="0" charset="0"/>
                <a:sym typeface="Arial" pitchFamily="0" charset="0"/>
              </a:rPr>
              <a:t>Size of the dataset is 5500.</a:t>
            </a:r>
            <a:endParaRPr lang="zh-CN" altLang="en-US" sz="1400" b="0" i="0" u="none" strike="noStrike" kern="0" cap="none" spc="1" baseline="0">
              <a:solidFill>
                <a:schemeClr val="tx1"/>
              </a:solidFill>
              <a:latin typeface="IBM Plex Sans" pitchFamily="0" charset="0"/>
              <a:ea typeface="宋体" pitchFamily="0" charset="0"/>
              <a:cs typeface="Arial" pitchFamily="0" charset="0"/>
              <a:sym typeface="Arial" pitchFamily="0" charset="0"/>
            </a:endParaRPr>
          </a:p>
        </p:txBody>
      </p:sp>
      <p:sp>
        <p:nvSpPr>
          <p:cNvPr id="127" name="圆角矩形"/>
          <p:cNvSpPr>
            <a:spLocks/>
          </p:cNvSpPr>
          <p:nvPr/>
        </p:nvSpPr>
        <p:spPr>
          <a:xfrm rot="0">
            <a:off x="2121564" y="2799031"/>
            <a:ext cx="4629151" cy="430445"/>
          </a:xfrm>
          <a:prstGeom prst="roundRect">
            <a:avLst>
              <a:gd name="adj" fmla="val 16666"/>
            </a:avLst>
          </a:prstGeom>
          <a:solidFill>
            <a:srgbClr val="FFD9A7"/>
          </a:solidFill>
          <a:ln w="3175" cmpd="sng" cap="flat">
            <a:solidFill>
              <a:srgbClr val="6C4615"/>
            </a:solidFill>
            <a:prstDash val="solid"/>
            <a:round/>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0" i="0" u="none" strike="noStrike" kern="0" cap="none" spc="1" baseline="0">
                <a:solidFill>
                  <a:schemeClr val="tx1"/>
                </a:solidFill>
                <a:latin typeface="IBM Plex Sans" pitchFamily="0" charset="0"/>
                <a:ea typeface="宋体" pitchFamily="0" charset="0"/>
                <a:cs typeface="Arial" pitchFamily="0" charset="0"/>
                <a:sym typeface="Arial" pitchFamily="0" charset="0"/>
              </a:rPr>
              <a:t>Categorized into Two classes</a:t>
            </a:r>
            <a:r>
              <a:rPr lang="en-US" altLang="zh-CN" sz="1400" b="0" i="0" u="none" strike="noStrike" kern="0" cap="none" spc="1" baseline="0">
                <a:solidFill>
                  <a:schemeClr val="tx1"/>
                </a:solidFill>
                <a:latin typeface="IBM Plex Sans" pitchFamily="0" charset="0"/>
                <a:ea typeface="宋体" pitchFamily="0" charset="0"/>
                <a:cs typeface="Arial" pitchFamily="0" charset="0"/>
                <a:sym typeface="Arial" pitchFamily="0" charset="0"/>
              </a:rPr>
              <a:t>.</a:t>
            </a:r>
            <a:endParaRPr lang="zh-CN" altLang="en-US" sz="1400" b="0" i="0" u="none" strike="noStrike" kern="0" cap="none" spc="1" baseline="0">
              <a:solidFill>
                <a:schemeClr val="tx1"/>
              </a:solidFill>
              <a:latin typeface="IBM Plex Sans" pitchFamily="0" charset="0"/>
              <a:ea typeface="宋体" pitchFamily="0" charset="0"/>
              <a:cs typeface="Arial" pitchFamily="0" charset="0"/>
              <a:sym typeface="Arial" pitchFamily="0" charset="0"/>
            </a:endParaRPr>
          </a:p>
        </p:txBody>
      </p:sp>
      <p:sp>
        <p:nvSpPr>
          <p:cNvPr id="128" name="圆角矩形"/>
          <p:cNvSpPr>
            <a:spLocks/>
          </p:cNvSpPr>
          <p:nvPr/>
        </p:nvSpPr>
        <p:spPr>
          <a:xfrm rot="0">
            <a:off x="2121564" y="3341132"/>
            <a:ext cx="4629151" cy="430445"/>
          </a:xfrm>
          <a:prstGeom prst="roundRect">
            <a:avLst>
              <a:gd name="adj" fmla="val 16666"/>
            </a:avLst>
          </a:prstGeom>
          <a:solidFill>
            <a:srgbClr val="FFC475"/>
          </a:solidFill>
          <a:ln w="3175" cmpd="sng" cap="flat">
            <a:solidFill>
              <a:srgbClr val="6C4615"/>
            </a:solidFill>
            <a:prstDash val="solid"/>
            <a:round/>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0" i="0" u="none" strike="noStrike" kern="0" cap="none" spc="1" baseline="0">
                <a:solidFill>
                  <a:schemeClr val="tx1"/>
                </a:solidFill>
                <a:latin typeface="IBM Plex Sans" pitchFamily="0" charset="0"/>
                <a:ea typeface="宋体" pitchFamily="0" charset="0"/>
                <a:cs typeface="Arial" pitchFamily="0" charset="0"/>
                <a:sym typeface="Arial" pitchFamily="0" charset="0"/>
              </a:rPr>
              <a:t>Ham, Spam</a:t>
            </a:r>
            <a:endParaRPr lang="zh-CN" altLang="en-US" sz="1400" b="0" i="0" u="none" strike="noStrike" kern="0" cap="none" spc="1" baseline="0">
              <a:solidFill>
                <a:schemeClr val="tx1"/>
              </a:solidFill>
              <a:latin typeface="IBM Plex Sans" pitchFamily="0" charset="0"/>
              <a:ea typeface="宋体" pitchFamily="0" charset="0"/>
              <a:cs typeface="Arial" pitchFamily="0" charset="0"/>
              <a:sym typeface="Arial" pitchFamily="0" charset="0"/>
            </a:endParaRPr>
          </a:p>
        </p:txBody>
      </p:sp>
      <p:sp>
        <p:nvSpPr>
          <p:cNvPr id="129" name="圆角矩形"/>
          <p:cNvSpPr>
            <a:spLocks/>
          </p:cNvSpPr>
          <p:nvPr/>
        </p:nvSpPr>
        <p:spPr>
          <a:xfrm rot="0">
            <a:off x="2121563" y="3883233"/>
            <a:ext cx="4629151" cy="430445"/>
          </a:xfrm>
          <a:prstGeom prst="roundRect">
            <a:avLst>
              <a:gd name="adj" fmla="val 16666"/>
            </a:avLst>
          </a:prstGeom>
          <a:solidFill>
            <a:srgbClr val="FFC475"/>
          </a:solidFill>
          <a:ln w="3175" cmpd="sng" cap="flat">
            <a:solidFill>
              <a:srgbClr val="6C4615"/>
            </a:solidFill>
            <a:prstDash val="solid"/>
            <a:round/>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400" b="0" i="0" u="none" strike="noStrike" kern="0" cap="none" spc="1" baseline="0">
                <a:solidFill>
                  <a:schemeClr val="tx1"/>
                </a:solidFill>
                <a:latin typeface="IBM Plex Sans" pitchFamily="0" charset="0"/>
                <a:ea typeface="宋体" pitchFamily="0" charset="0"/>
                <a:cs typeface="Arial" pitchFamily="0" charset="0"/>
                <a:sym typeface="Arial" pitchFamily="0" charset="0"/>
              </a:rPr>
              <a:t>Each classes contains more than 2500 mails</a:t>
            </a:r>
            <a:endParaRPr lang="zh-CN" altLang="en-US" sz="1400" b="0" i="0" u="none" strike="noStrike" kern="0" cap="none" spc="1" baseline="0">
              <a:solidFill>
                <a:schemeClr val="tx1"/>
              </a:solidFill>
              <a:latin typeface="IBM Plex Sans" pitchFamily="0" charset="0"/>
              <a:ea typeface="宋体" pitchFamily="0" charset="0"/>
              <a:cs typeface="Arial" pitchFamily="0" charset="0"/>
              <a:sym typeface="Arial" pitchFamily="0" charset="0"/>
            </a:endParaRPr>
          </a:p>
        </p:txBody>
      </p:sp>
    </p:spTree>
    <p:extLst>
      <p:ext uri="{BB962C8B-B14F-4D97-AF65-F5344CB8AC3E}">
        <p14:creationId xmlns:p14="http://schemas.microsoft.com/office/powerpoint/2010/main" val="1209336608"/>
      </p:ext>
    </p:extLst>
  </p:cSld>
  <p:clrMapOvr>
    <a:masterClrMapping/>
  </p:clrMapOvr>
</p:sld>
</file>

<file path=ppt/slides/slide1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0" name="矩形"/>
          <p:cNvSpPr>
            <a:spLocks/>
          </p:cNvSpPr>
          <p:nvPr/>
        </p:nvSpPr>
        <p:spPr>
          <a:xfrm rot="0">
            <a:off x="236306" y="791110"/>
            <a:ext cx="3092521" cy="300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400" b="1" i="0" u="none" strike="noStrike" kern="0" cap="none" spc="0" baseline="0">
                <a:solidFill>
                  <a:srgbClr val="213163"/>
                </a:solidFill>
                <a:latin typeface="Arial" pitchFamily="0" charset="0"/>
                <a:ea typeface="Arial" pitchFamily="0" charset="0"/>
                <a:cs typeface="Arial" pitchFamily="0" charset="0"/>
                <a:sym typeface="Arial" pitchFamily="0" charset="0"/>
              </a:rPr>
              <a:t>Model Development &amp; Algorithm</a:t>
            </a:r>
            <a:endParaRPr lang="zh-CN" altLang="en-US" sz="1400" b="1" i="0" u="none" strike="noStrike" kern="0" cap="none" spc="0" baseline="0">
              <a:solidFill>
                <a:srgbClr val="213163"/>
              </a:solidFill>
              <a:latin typeface="Arial" pitchFamily="0" charset="0"/>
              <a:ea typeface="Arial" pitchFamily="0" charset="0"/>
              <a:cs typeface="Arial" pitchFamily="0" charset="0"/>
              <a:sym typeface="Arial" pitchFamily="0" charset="0"/>
            </a:endParaRPr>
          </a:p>
        </p:txBody>
      </p:sp>
      <p:sp>
        <p:nvSpPr>
          <p:cNvPr id="131" name="矩形"/>
          <p:cNvSpPr>
            <a:spLocks/>
          </p:cNvSpPr>
          <p:nvPr/>
        </p:nvSpPr>
        <p:spPr>
          <a:xfrm rot="0">
            <a:off x="400692" y="1284270"/>
            <a:ext cx="8270697" cy="3158490"/>
          </a:xfrm>
          <a:prstGeom prst="rect"/>
          <a:noFill/>
          <a:ln w="12700" cmpd="sng" cap="flat">
            <a:noFill/>
            <a:prstDash val="solid"/>
            <a:miter/>
          </a:ln>
        </p:spPr>
        <p:txBody>
          <a:bodyPr vert="horz" wrap="square" lIns="91440" tIns="45720" rIns="91440" bIns="45720" anchor="t" anchorCtr="0">
            <a:prstTxWarp prst="textNoShape"/>
            <a:spAutoFit/>
          </a:bodyPr>
          <a:lstStyle/>
          <a:p>
            <a:pPr marL="285750" indent="-285750" algn="l">
              <a:lnSpc>
                <a:spcPct val="100000"/>
              </a:lnSpc>
              <a:spcBef>
                <a:spcPts val="0"/>
              </a:spcBef>
              <a:spcAft>
                <a:spcPts val="0"/>
              </a:spcAft>
              <a:buFont typeface="Arial" pitchFamily="0" charset="0"/>
              <a:buChar char="•"/>
            </a:pPr>
            <a:r>
              <a:rPr lang="en-US" altLang="zh-CN" sz="1400" b="1" i="0" u="none" strike="noStrike" kern="0" cap="none" spc="0" baseline="0">
                <a:solidFill>
                  <a:srgbClr val="000000"/>
                </a:solidFill>
                <a:latin typeface="Arial" pitchFamily="0" charset="0"/>
                <a:ea typeface="Arial" pitchFamily="0" charset="0"/>
                <a:cs typeface="Arial" pitchFamily="0" charset="0"/>
                <a:sym typeface="Arial" pitchFamily="0" charset="0"/>
              </a:rPr>
              <a:t>Email Receiving</a:t>
            </a: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 The email server or client receives incoming emails from various sources.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1" i="0" u="none" strike="noStrike" kern="0" cap="none" spc="0" baseline="0">
                <a:solidFill>
                  <a:srgbClr val="000000"/>
                </a:solidFill>
                <a:latin typeface="Arial" pitchFamily="0" charset="0"/>
                <a:ea typeface="Arial" pitchFamily="0" charset="0"/>
                <a:cs typeface="Arial" pitchFamily="0" charset="0"/>
                <a:sym typeface="Arial" pitchFamily="0" charset="0"/>
              </a:rPr>
              <a:t>Pre-processing</a:t>
            </a: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 The email content is prepared for analysis by performing tasks such as: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3" marL="342900" indent="-34290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Decoding and parsing the email headers, body, and attachments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3" marL="342900" indent="-34290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Removing HTML tags, scripts, and other </a:t>
            </a: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markup</a:t>
            </a: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 elements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3" marL="342900" indent="-34290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Converting the email body to plain text</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3" marL="342900" indent="-34290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Normalizing text (e.g., converting to lowercase, removing punctuation)</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lvl="3"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1" i="0" u="none" strike="noStrike" kern="0" cap="none" spc="0" baseline="0">
                <a:solidFill>
                  <a:srgbClr val="000000"/>
                </a:solidFill>
                <a:latin typeface="Arial" pitchFamily="0" charset="0"/>
                <a:ea typeface="Arial" pitchFamily="0" charset="0"/>
                <a:cs typeface="Arial" pitchFamily="0" charset="0"/>
                <a:sym typeface="Arial" pitchFamily="0" charset="0"/>
              </a:rPr>
              <a:t>Feature Extraction</a:t>
            </a: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 Relevant features are extracted from the email content, including:</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Word and phrase frequencies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Presence of specific keywords or patterns </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Sender information </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Email headers </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URLs and link properties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rPr>
              <a:t>Image and attachment properties</a:t>
            </a:r>
            <a:endParaRPr lang="en-US" altLang="zh-CN" sz="12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Wingdings" pitchFamily="2" charset="2"/>
              <a:buChar char="q"/>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579773218"/>
      </p:ext>
    </p:extLst>
  </p:cSld>
  <p:clrMapOvr>
    <a:masterClrMapping/>
  </p:clrMapOvr>
</p:sld>
</file>

<file path=ppt/slides/slide1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4" name="文本框"/>
          <p:cNvSpPr>
            <a:spLocks noGrp="1"/>
          </p:cNvSpPr>
          <p:nvPr>
            <p:ph type="body" idx="1"/>
          </p:nvPr>
        </p:nvSpPr>
        <p:spPr>
          <a:xfrm rot="0">
            <a:off x="311700" y="934948"/>
            <a:ext cx="8164480" cy="3634052"/>
          </a:xfrm>
          <a:prstGeom prst="rect"/>
          <a:noFill/>
          <a:ln w="12700" cmpd="sng" cap="flat">
            <a:noFill/>
            <a:prstDash val="solid"/>
            <a:round/>
          </a:ln>
        </p:spPr>
        <p:txBody>
          <a:bodyPr vert="horz" wrap="square" lIns="91440" tIns="45720" rIns="91440" bIns="45720" anchor="t" anchorCtr="0">
            <a:prstTxWarp prst="textNoShape"/>
          </a:bodyPr>
          <a:lstStyle/>
          <a:p>
            <a:pPr marL="456946" indent="-304673" algn="l">
              <a:lnSpc>
                <a:spcPct val="115000"/>
              </a:lnSpc>
              <a:spcBef>
                <a:spcPts val="0"/>
              </a:spcBef>
              <a:spcAft>
                <a:spcPts val="0"/>
              </a:spcAft>
              <a:buSzPts val="1200"/>
              <a:buFont typeface="Droid Sans"/>
              <a:buChar char="●"/>
            </a:pPr>
            <a:r>
              <a:rPr lang="en-US" altLang="zh-CN" sz="1400" b="1" i="0" u="none" strike="noStrike" kern="0" cap="none" spc="0" baseline="0">
                <a:solidFill>
                  <a:srgbClr val="000000"/>
                </a:solidFill>
                <a:latin typeface="Arial" pitchFamily="0" charset="0"/>
                <a:ea typeface="Arial" pitchFamily="0" charset="0"/>
                <a:cs typeface="Lucida Sans"/>
              </a:rPr>
              <a:t>Feature Selection</a:t>
            </a:r>
            <a:r>
              <a:rPr lang="en-US" altLang="zh-CN" sz="1400" b="0" i="0" u="none" strike="noStrike" kern="0" cap="none" spc="0" baseline="0">
                <a:solidFill>
                  <a:srgbClr val="000000"/>
                </a:solidFill>
                <a:latin typeface="Arial" pitchFamily="0" charset="0"/>
                <a:ea typeface="Arial" pitchFamily="0" charset="0"/>
                <a:cs typeface="Lucida Sans"/>
              </a:rPr>
              <a:t>: Irrelevant or redundant features may be removed to improve model performance and reduce computational complexity.</a:t>
            </a:r>
            <a:endParaRPr lang="en-US" altLang="zh-CN" sz="1400" b="0" i="0" u="none" strike="noStrike" kern="0" cap="none" spc="0" baseline="0">
              <a:solidFill>
                <a:srgbClr val="000000"/>
              </a:solidFill>
              <a:latin typeface="Arial" pitchFamily="0" charset="0"/>
              <a:ea typeface="Arial" pitchFamily="0" charset="0"/>
              <a:cs typeface="Lucida Sans"/>
            </a:endParaRPr>
          </a:p>
          <a:p>
            <a:pPr marL="152273" indent="0" algn="l">
              <a:lnSpc>
                <a:spcPct val="115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1" i="0" u="none" strike="noStrike" kern="0" cap="none" spc="0" baseline="0">
                <a:solidFill>
                  <a:srgbClr val="000000"/>
                </a:solidFill>
                <a:latin typeface="Arial" pitchFamily="0" charset="0"/>
                <a:ea typeface="Arial" pitchFamily="0" charset="0"/>
                <a:cs typeface="Lucida Sans"/>
              </a:rPr>
              <a:t>Model Application</a:t>
            </a:r>
            <a:r>
              <a:rPr lang="en-US" altLang="zh-CN" sz="1400" b="0" i="0" u="none" strike="noStrike" kern="0" cap="none" spc="0" baseline="0">
                <a:solidFill>
                  <a:srgbClr val="000000"/>
                </a:solidFill>
                <a:latin typeface="Arial" pitchFamily="0" charset="0"/>
                <a:ea typeface="Arial" pitchFamily="0" charset="0"/>
                <a:cs typeface="Lucida Sans"/>
              </a:rPr>
              <a:t>: The pre-processed email and extracted features are passed through the trained spam detection model(s), which can be based on techniques such as:</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Lucida Sans"/>
              </a:rPr>
              <a:t>Naïve Bayes classifiers</a:t>
            </a: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Lucida Sans"/>
              </a:rPr>
              <a:t>Support Vector Machines (SVMs)</a:t>
            </a: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Lucida Sans"/>
              </a:rPr>
              <a:t>Decision Trees and Random Forests</a:t>
            </a: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Lucida Sans"/>
              </a:rPr>
              <a:t>Logistic Regression</a:t>
            </a: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Lucida Sans"/>
              </a:rPr>
              <a:t>Neural Networks and Deep Learning</a:t>
            </a:r>
            <a:endParaRPr lang="en-US" altLang="zh-CN" sz="1200" b="0" i="0" u="none" strike="noStrike" kern="0" cap="none" spc="0" baseline="0">
              <a:solidFill>
                <a:srgbClr val="000000"/>
              </a:solidFill>
              <a:latin typeface="Arial" pitchFamily="0" charset="0"/>
              <a:ea typeface="Arial" pitchFamily="0" charset="0"/>
              <a:cs typeface="Lucida Sans"/>
            </a:endParaRPr>
          </a:p>
          <a:p>
            <a:pPr marL="152273" indent="0" algn="l">
              <a:lnSpc>
                <a:spcPct val="115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1" i="0" u="none" strike="noStrike" kern="0" cap="none" spc="0" baseline="0">
                <a:solidFill>
                  <a:srgbClr val="000000"/>
                </a:solidFill>
                <a:latin typeface="Arial" pitchFamily="0" charset="0"/>
                <a:ea typeface="Arial" pitchFamily="0" charset="0"/>
                <a:cs typeface="Lucida Sans"/>
              </a:rPr>
              <a:t>Classification</a:t>
            </a:r>
            <a:r>
              <a:rPr lang="en-US" altLang="zh-CN" sz="1400" b="0" i="0" u="none" strike="noStrike" kern="0" cap="none" spc="0" baseline="0">
                <a:solidFill>
                  <a:srgbClr val="000000"/>
                </a:solidFill>
                <a:latin typeface="Arial" pitchFamily="0" charset="0"/>
                <a:ea typeface="Arial" pitchFamily="0" charset="0"/>
                <a:cs typeface="Lucida Sans"/>
              </a:rPr>
              <a:t>: The model(s) classify the email as either spam or legitimate (ham) based on the learned patterns and decision boundaries.</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endParaRPr lang="zh-CN" altLang="en-US" sz="1400" b="0" i="0" u="none" strike="noStrike" kern="0" cap="none" spc="0" baseline="0">
              <a:solidFill>
                <a:srgbClr val="000000"/>
              </a:solidFill>
              <a:latin typeface="Arial" pitchFamily="0" charset="0"/>
              <a:ea typeface="Arial" pitchFamily="0" charset="0"/>
              <a:cs typeface="Lucida Sans"/>
            </a:endParaRPr>
          </a:p>
        </p:txBody>
      </p:sp>
    </p:spTree>
    <p:extLst>
      <p:ext uri="{BB962C8B-B14F-4D97-AF65-F5344CB8AC3E}">
        <p14:creationId xmlns:p14="http://schemas.microsoft.com/office/powerpoint/2010/main" val="25267535"/>
      </p:ext>
    </p:extLst>
  </p:cSld>
  <p:clrMapOvr>
    <a:masterClrMapping/>
  </p:clrMapOvr>
</p:sld>
</file>

<file path=ppt/slides/slide1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5" name="文本框"/>
          <p:cNvSpPr>
            <a:spLocks noGrp="1"/>
          </p:cNvSpPr>
          <p:nvPr>
            <p:ph type="body" idx="1"/>
          </p:nvPr>
        </p:nvSpPr>
        <p:spPr>
          <a:xfrm rot="0">
            <a:off x="311699" y="821933"/>
            <a:ext cx="8719285" cy="4099388"/>
          </a:xfrm>
          <a:prstGeom prst="rect"/>
          <a:noFill/>
          <a:ln w="12700" cmpd="sng" cap="flat">
            <a:noFill/>
            <a:prstDash val="solid"/>
            <a:round/>
          </a:ln>
        </p:spPr>
        <p:txBody>
          <a:bodyPr vert="horz" wrap="square" lIns="91440" tIns="45720" rIns="91440" bIns="45720" anchor="t" anchorCtr="0">
            <a:prstTxWarp prst="textNoShape"/>
          </a:bodyPr>
          <a:lstStyle/>
          <a:p>
            <a:pPr marL="456946" indent="-304673" algn="l">
              <a:lnSpc>
                <a:spcPct val="115000"/>
              </a:lnSpc>
              <a:spcBef>
                <a:spcPts val="0"/>
              </a:spcBef>
              <a:spcAft>
                <a:spcPts val="0"/>
              </a:spcAft>
              <a:buSzPts val="1200"/>
              <a:buFont typeface="Droid Sans"/>
              <a:buChar char="●"/>
            </a:pPr>
            <a:r>
              <a:rPr lang="en-US" altLang="zh-CN" sz="1400" b="1" i="0" u="none" strike="noStrike" kern="0" cap="none" spc="0" baseline="0">
                <a:solidFill>
                  <a:srgbClr val="000000"/>
                </a:solidFill>
                <a:latin typeface="Arial" pitchFamily="0" charset="0"/>
                <a:ea typeface="Arial" pitchFamily="0" charset="0"/>
                <a:cs typeface="Lucida Sans"/>
              </a:rPr>
              <a:t>Scoring and </a:t>
            </a:r>
            <a:r>
              <a:rPr lang="en-US" altLang="zh-CN" sz="1400" b="1" i="0" u="none" strike="noStrike" kern="0" cap="none" spc="0" baseline="0">
                <a:solidFill>
                  <a:srgbClr val="000000"/>
                </a:solidFill>
                <a:latin typeface="Arial" pitchFamily="0" charset="0"/>
                <a:ea typeface="Arial" pitchFamily="0" charset="0"/>
                <a:cs typeface="Lucida Sans"/>
              </a:rPr>
              <a:t>Thresholding</a:t>
            </a:r>
            <a:r>
              <a:rPr lang="en-US" altLang="zh-CN" sz="1400" b="0" i="0" u="none" strike="noStrike" kern="0" cap="none" spc="0" baseline="0">
                <a:solidFill>
                  <a:srgbClr val="000000"/>
                </a:solidFill>
                <a:latin typeface="Arial" pitchFamily="0" charset="0"/>
                <a:ea typeface="Arial" pitchFamily="0" charset="0"/>
                <a:cs typeface="Lucida Sans"/>
              </a:rPr>
              <a:t>: Some models provide a probability or confidence score for the spam classification. A threshold can be set to determine the minimum score required to classify an email as spam.</a:t>
            </a:r>
            <a:endParaRPr lang="en-US" altLang="zh-CN" sz="1400" b="0" i="0" u="none" strike="noStrike" kern="0" cap="none" spc="0" baseline="0">
              <a:solidFill>
                <a:srgbClr val="000000"/>
              </a:solidFill>
              <a:latin typeface="Arial" pitchFamily="0" charset="0"/>
              <a:ea typeface="Arial" pitchFamily="0" charset="0"/>
              <a:cs typeface="Lucida Sans"/>
            </a:endParaRPr>
          </a:p>
          <a:p>
            <a:pPr marL="152273" indent="0" algn="l">
              <a:lnSpc>
                <a:spcPct val="115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1" i="0" u="none" strike="noStrike" kern="0" cap="none" spc="0" baseline="0">
                <a:solidFill>
                  <a:srgbClr val="000000"/>
                </a:solidFill>
                <a:latin typeface="Arial" pitchFamily="0" charset="0"/>
                <a:ea typeface="Arial" pitchFamily="0" charset="0"/>
                <a:cs typeface="Lucida Sans"/>
              </a:rPr>
              <a:t>Post-processing and Action</a:t>
            </a:r>
            <a:r>
              <a:rPr lang="en-US" altLang="zh-CN" sz="1400" b="0" i="0" u="none" strike="noStrike" kern="0" cap="none" spc="0" baseline="0">
                <a:solidFill>
                  <a:srgbClr val="000000"/>
                </a:solidFill>
                <a:latin typeface="Arial" pitchFamily="0" charset="0"/>
                <a:ea typeface="Arial" pitchFamily="0" charset="0"/>
                <a:cs typeface="Lucida Sans"/>
              </a:rPr>
              <a:t>: Based on the classification result, appropriate actions can be taken, such as:</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Lucida Sans"/>
              </a:rPr>
              <a:t>Moving spam emails to a designated spam folder</a:t>
            </a: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Lucida Sans"/>
              </a:rPr>
              <a:t>Rejecting or quarantining spam emails</a:t>
            </a: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Lucida Sans"/>
              </a:rPr>
              <a:t>Applying additional security measures </a:t>
            </a: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r>
              <a:rPr lang="en-US" altLang="zh-CN" sz="1200" b="0" i="0" u="none" strike="noStrike" kern="0" cap="none" spc="0" baseline="0">
                <a:solidFill>
                  <a:srgbClr val="000000"/>
                </a:solidFill>
                <a:latin typeface="Arial" pitchFamily="0" charset="0"/>
                <a:ea typeface="Arial" pitchFamily="0" charset="0"/>
                <a:cs typeface="Lucida Sans"/>
              </a:rPr>
              <a:t>Allowing legitimate emails to reach the user's inbox</a:t>
            </a:r>
            <a:endParaRPr lang="en-US" altLang="zh-CN" sz="1200" b="0" i="0" u="none" strike="noStrike" kern="0" cap="none" spc="0" baseline="0">
              <a:solidFill>
                <a:srgbClr val="000000"/>
              </a:solidFill>
              <a:latin typeface="Arial" pitchFamily="0" charset="0"/>
              <a:ea typeface="Arial" pitchFamily="0" charset="0"/>
              <a:cs typeface="Lucida Sans"/>
            </a:endParaRPr>
          </a:p>
          <a:p>
            <a:pPr marL="152273" indent="0" algn="l">
              <a:lnSpc>
                <a:spcPct val="115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1" i="0" u="none" strike="noStrike" kern="0" cap="none" spc="0" baseline="0">
                <a:solidFill>
                  <a:srgbClr val="000000"/>
                </a:solidFill>
                <a:latin typeface="Arial" pitchFamily="0" charset="0"/>
                <a:ea typeface="Arial" pitchFamily="0" charset="0"/>
                <a:cs typeface="Lucida Sans"/>
              </a:rPr>
              <a:t>User Feedback</a:t>
            </a:r>
            <a:r>
              <a:rPr lang="en-US" altLang="zh-CN" sz="1400" b="0" i="0" u="none" strike="noStrike" kern="0" cap="none" spc="0" baseline="0">
                <a:solidFill>
                  <a:srgbClr val="000000"/>
                </a:solidFill>
                <a:latin typeface="Arial" pitchFamily="0" charset="0"/>
                <a:ea typeface="Arial" pitchFamily="0" charset="0"/>
                <a:cs typeface="Lucida Sans"/>
              </a:rPr>
              <a:t>: Many spam detection systems allow users to provide feedback on misclassified emails, which can be used to improve the model's accuracy over time.</a:t>
            </a:r>
            <a:endParaRPr lang="en-US" altLang="zh-CN" sz="1400" b="0" i="0" u="none" strike="noStrike" kern="0" cap="none" spc="0" baseline="0">
              <a:solidFill>
                <a:srgbClr val="000000"/>
              </a:solidFill>
              <a:latin typeface="Arial" pitchFamily="0" charset="0"/>
              <a:ea typeface="Arial" pitchFamily="0" charset="0"/>
              <a:cs typeface="Lucida Sans"/>
            </a:endParaRPr>
          </a:p>
          <a:p>
            <a:pPr marL="152273" indent="0" algn="l">
              <a:lnSpc>
                <a:spcPct val="115000"/>
              </a:lnSpc>
              <a:spcBef>
                <a:spcPts val="0"/>
              </a:spcBef>
              <a:spcAft>
                <a:spcPts val="0"/>
              </a:spcAft>
              <a:buNone/>
            </a:pP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1" i="0" u="none" strike="noStrike" kern="0" cap="none" spc="0" baseline="0">
                <a:solidFill>
                  <a:srgbClr val="000000"/>
                </a:solidFill>
                <a:latin typeface="Arial" pitchFamily="0" charset="0"/>
                <a:ea typeface="Arial" pitchFamily="0" charset="0"/>
                <a:cs typeface="Lucida Sans"/>
              </a:rPr>
              <a:t>Model Updates and Retraining</a:t>
            </a:r>
            <a:r>
              <a:rPr lang="en-US" altLang="zh-CN" sz="1400" b="0" i="0" u="none" strike="noStrike" kern="0" cap="none" spc="0" baseline="0">
                <a:solidFill>
                  <a:srgbClr val="000000"/>
                </a:solidFill>
                <a:latin typeface="Arial" pitchFamily="0" charset="0"/>
                <a:ea typeface="Arial" pitchFamily="0" charset="0"/>
                <a:cs typeface="Lucida Sans"/>
              </a:rPr>
              <a:t>: As new spam patterns emerge or user feedback is collected, the spam detection models may need to be updated or retrained periodically to maintain high accuracy.</a:t>
            </a:r>
            <a:endParaRPr lang="en-US" altLang="zh-CN" sz="1400" b="0" i="0" u="none" strike="noStrike" kern="0" cap="none" spc="0" baseline="0">
              <a:solidFill>
                <a:srgbClr val="000000"/>
              </a:solidFill>
              <a:latin typeface="Arial" pitchFamily="0" charset="0"/>
              <a:ea typeface="Arial" pitchFamily="0" charset="0"/>
              <a:cs typeface="Lucida Sans"/>
            </a:endParaRPr>
          </a:p>
          <a:p>
            <a:pPr marL="152273" indent="0" algn="l">
              <a:lnSpc>
                <a:spcPct val="115000"/>
              </a:lnSpc>
              <a:spcBef>
                <a:spcPts val="0"/>
              </a:spcBef>
              <a:spcAft>
                <a:spcPts val="0"/>
              </a:spcAft>
              <a:buNone/>
            </a:pPr>
            <a:endParaRPr lang="en-US" altLang="zh-CN" sz="12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Wingdings" pitchFamily="2" charset="2"/>
              <a:buChar char="q"/>
            </a:pP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endParaRPr lang="zh-CN" altLang="en-US" sz="1400" b="0" i="0" u="none" strike="noStrike" kern="0" cap="none" spc="0" baseline="0">
              <a:solidFill>
                <a:srgbClr val="000000"/>
              </a:solidFill>
              <a:latin typeface="Arial" pitchFamily="0" charset="0"/>
              <a:ea typeface="Arial" pitchFamily="0" charset="0"/>
              <a:cs typeface="Lucida Sans"/>
            </a:endParaRPr>
          </a:p>
        </p:txBody>
      </p:sp>
    </p:spTree>
    <p:extLst>
      <p:ext uri="{BB962C8B-B14F-4D97-AF65-F5344CB8AC3E}">
        <p14:creationId xmlns:p14="http://schemas.microsoft.com/office/powerpoint/2010/main" val="1573690779"/>
      </p:ext>
    </p:extLst>
  </p:cSld>
  <p:clrMapOvr>
    <a:masterClrMapping/>
  </p:clrMapOvr>
</p:sld>
</file>

<file path=ppt/slides/slide18.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36" name="矩形"/>
          <p:cNvSpPr>
            <a:spLocks/>
          </p:cNvSpPr>
          <p:nvPr/>
        </p:nvSpPr>
        <p:spPr>
          <a:xfrm rot="0">
            <a:off x="189490" y="702078"/>
            <a:ext cx="2955950" cy="300990"/>
          </a:xfrm>
          <a:prstGeom prst="rect"/>
          <a:noFill/>
          <a:ln w="12700" cmpd="sng" cap="flat">
            <a:noFill/>
            <a:prstDash val="solid"/>
            <a:miter/>
          </a:ln>
        </p:spPr>
        <p:txBody>
          <a:bodyPr vert="horz" wrap="non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400" b="1" i="0" u="none" strike="noStrike" kern="0" cap="none" spc="0" baseline="0">
                <a:solidFill>
                  <a:srgbClr val="213163"/>
                </a:solidFill>
                <a:latin typeface="Arial" pitchFamily="0" charset="0"/>
                <a:ea typeface="Arial" pitchFamily="0" charset="0"/>
                <a:cs typeface="Arial" pitchFamily="0" charset="0"/>
                <a:sym typeface="Arial" pitchFamily="0" charset="0"/>
              </a:rPr>
              <a:t>Model Development &amp; Algorithm</a:t>
            </a:r>
            <a:endParaRPr lang="zh-CN" altLang="en-US" sz="1400" b="1" i="0" u="none" strike="noStrike" kern="0" cap="none" spc="0" baseline="0">
              <a:solidFill>
                <a:srgbClr val="213163"/>
              </a:solidFill>
              <a:latin typeface="Arial" pitchFamily="0" charset="0"/>
              <a:ea typeface="Arial" pitchFamily="0" charset="0"/>
              <a:cs typeface="Arial" pitchFamily="0" charset="0"/>
              <a:sym typeface="Arial" pitchFamily="0" charset="0"/>
            </a:endParaRPr>
          </a:p>
        </p:txBody>
      </p:sp>
      <p:sp>
        <p:nvSpPr>
          <p:cNvPr id="137" name="矩形"/>
          <p:cNvSpPr>
            <a:spLocks/>
          </p:cNvSpPr>
          <p:nvPr/>
        </p:nvSpPr>
        <p:spPr>
          <a:xfrm rot="0">
            <a:off x="189490" y="1130158"/>
            <a:ext cx="1228344" cy="3009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Arial" pitchFamily="0" charset="0"/>
                <a:sym typeface="Arial" pitchFamily="0" charset="0"/>
              </a:rPr>
              <a:t>Flow chart</a:t>
            </a:r>
            <a:endParaRPr lang="zh-CN" altLang="en-US" sz="1400" b="1"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pic>
        <p:nvPicPr>
          <p:cNvPr id="138" name="图片"/>
          <p:cNvPicPr>
            <a:picLocks noChangeAspect="1"/>
          </p:cNvPicPr>
          <p:nvPr/>
        </p:nvPicPr>
        <p:blipFill>
          <a:blip r:embed="rId1" cstate="print"/>
          <a:stretch>
            <a:fillRect/>
          </a:stretch>
        </p:blipFill>
        <p:spPr>
          <a:xfrm rot="0">
            <a:off x="1785558" y="1130158"/>
            <a:ext cx="4976984" cy="3698696"/>
          </a:xfrm>
          <a:prstGeom prst="rect"/>
          <a:noFill/>
          <a:ln w="12700" cmpd="sng" cap="flat">
            <a:noFill/>
            <a:prstDash val="solid"/>
            <a:miter/>
          </a:ln>
        </p:spPr>
      </p:pic>
    </p:spTree>
    <p:extLst>
      <p:ext uri="{BB962C8B-B14F-4D97-AF65-F5344CB8AC3E}">
        <p14:creationId xmlns:p14="http://schemas.microsoft.com/office/powerpoint/2010/main" val="1699940098"/>
      </p:ext>
    </p:extLst>
  </p:cSld>
  <p:clrMapOvr>
    <a:masterClrMapping/>
  </p:clrMapOvr>
</p:sld>
</file>

<file path=ppt/slides/slide19.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41" name="文本框"/>
          <p:cNvSpPr>
            <a:spLocks noGrp="1"/>
          </p:cNvSpPr>
          <p:nvPr>
            <p:ph type="title"/>
          </p:nvPr>
        </p:nvSpPr>
        <p:spPr>
          <a:xfrm rot="0">
            <a:off x="311700" y="555600"/>
            <a:ext cx="2808000" cy="755699"/>
          </a:xfrm>
          <a:prstGeom prst="rect"/>
          <a:noFill/>
          <a:ln w="12700" cmpd="sng" cap="flat">
            <a:noFill/>
            <a:prstDash val="solid"/>
            <a:round/>
          </a:ln>
        </p:spPr>
        <p:txBody>
          <a:bodyPr vert="horz" wrap="square" lIns="91440" tIns="45720" rIns="91440" bIns="45720" anchor="b" anchorCtr="0">
            <a:prstTxWarp prst="textNoShape"/>
          </a:bodyPr>
          <a:lstStyle/>
          <a:p>
            <a:pPr marL="0" indent="0" algn="l">
              <a:lnSpc>
                <a:spcPct val="100000"/>
              </a:lnSpc>
              <a:spcBef>
                <a:spcPts val="0"/>
              </a:spcBef>
              <a:spcAft>
                <a:spcPts val="0"/>
              </a:spcAft>
              <a:buNone/>
            </a:pPr>
            <a:r>
              <a:rPr lang="en-US" altLang="zh-CN" sz="2400" b="0" i="0" u="none" strike="noStrike" kern="0" cap="none" spc="0" baseline="0">
                <a:solidFill>
                  <a:srgbClr val="000000"/>
                </a:solidFill>
                <a:latin typeface="Arial" pitchFamily="0" charset="0"/>
                <a:ea typeface="Arial" pitchFamily="0" charset="0"/>
                <a:cs typeface="Lucida Sans"/>
              </a:rPr>
              <a:t>                                         working:</a:t>
            </a:r>
            <a:endParaRPr lang="zh-CN" altLang="en-US" sz="2400" b="0" i="0" u="none" strike="noStrike" kern="0" cap="none" spc="0" baseline="0">
              <a:solidFill>
                <a:srgbClr val="000000"/>
              </a:solidFill>
              <a:latin typeface="Arial" pitchFamily="0" charset="0"/>
              <a:ea typeface="Arial" pitchFamily="0" charset="0"/>
              <a:cs typeface="Lucida Sans"/>
            </a:endParaRPr>
          </a:p>
        </p:txBody>
      </p:sp>
      <p:pic>
        <p:nvPicPr>
          <p:cNvPr id="142" name="图片"/>
          <p:cNvPicPr>
            <a:picLocks noChangeAspect="1"/>
          </p:cNvPicPr>
          <p:nvPr/>
        </p:nvPicPr>
        <p:blipFill>
          <a:blip r:embed="rId1" cstate="print"/>
          <a:stretch>
            <a:fillRect/>
          </a:stretch>
        </p:blipFill>
        <p:spPr>
          <a:xfrm rot="0">
            <a:off x="0" y="1311300"/>
            <a:ext cx="9144000" cy="3572934"/>
          </a:xfrm>
          <a:prstGeom prst="rect"/>
          <a:noFill/>
          <a:ln w="12700" cmpd="sng" cap="flat">
            <a:noFill/>
            <a:prstDash val="solid"/>
            <a:miter/>
          </a:ln>
        </p:spPr>
      </p:pic>
    </p:spTree>
    <p:extLst>
      <p:ext uri="{BB962C8B-B14F-4D97-AF65-F5344CB8AC3E}">
        <p14:creationId xmlns:p14="http://schemas.microsoft.com/office/powerpoint/2010/main" val="877905462"/>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51" name="直线"/>
          <p:cNvSpPr>
            <a:spLocks/>
          </p:cNvSpPr>
          <p:nvPr/>
        </p:nvSpPr>
        <p:spPr>
          <a:xfrm rot="0">
            <a:off x="0" y="4675910"/>
            <a:ext cx="9144000" cy="0"/>
          </a:xfrm>
          <a:prstGeom prst="line"/>
          <a:noFill/>
          <a:ln w="9525" cmpd="sng" cap="flat">
            <a:solidFill>
              <a:srgbClr val="BFBFBF"/>
            </a:solidFill>
            <a:prstDash val="solid"/>
            <a:round/>
          </a:ln>
        </p:spPr>
      </p:sp>
      <p:sp>
        <p:nvSpPr>
          <p:cNvPr id="52"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53" name="矩形"/>
          <p:cNvSpPr>
            <a:spLocks/>
          </p:cNvSpPr>
          <p:nvPr/>
        </p:nvSpPr>
        <p:spPr>
          <a:xfrm rot="0">
            <a:off x="763334" y="2129996"/>
            <a:ext cx="7617331" cy="567690"/>
          </a:xfrm>
          <a:prstGeom prst="rect"/>
          <a:noFill/>
          <a:ln w="12700" cmpd="sng" cap="flat">
            <a:noFill/>
            <a:prstDash val="solid"/>
            <a:miter/>
          </a:ln>
        </p:spPr>
        <p:txBody>
          <a:bodyPr vert="horz" wrap="none" lIns="91440" tIns="45720" rIns="91440" bIns="45720" anchor="t" anchorCtr="0">
            <a:prstTxWarp prst="textNoShape"/>
            <a:spAutoFit/>
          </a:bodyPr>
          <a:lstStyle/>
          <a:p>
            <a:pPr marL="0" indent="0" algn="ctr">
              <a:lnSpc>
                <a:spcPct val="100000"/>
              </a:lnSpc>
              <a:spcBef>
                <a:spcPts val="0"/>
              </a:spcBef>
              <a:spcAft>
                <a:spcPts val="0"/>
              </a:spcAft>
              <a:buNone/>
            </a:pPr>
            <a:r>
              <a:rPr lang="en-US" altLang="zh-CN" sz="1800" b="1" i="0" u="none" strike="noStrike" kern="0" cap="none" spc="0" baseline="0">
                <a:solidFill>
                  <a:schemeClr val="tx1"/>
                </a:solidFill>
                <a:latin typeface="Arial" pitchFamily="0" charset="0"/>
                <a:ea typeface="Arial" pitchFamily="0" charset="0"/>
                <a:cs typeface="Arial" pitchFamily="0" charset="0"/>
                <a:sym typeface="Arial" pitchFamily="0" charset="0"/>
              </a:rPr>
              <a:t>Disclaimer</a:t>
            </a:r>
            <a:endParaRPr lang="en-US" altLang="zh-CN" sz="1800" b="1"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0" indent="0" algn="ctr">
              <a:lnSpc>
                <a:spcPct val="100000"/>
              </a:lnSpc>
              <a:spcBef>
                <a:spcPts val="0"/>
              </a:spcBef>
              <a:spcAft>
                <a:spcPts val="0"/>
              </a:spcAft>
              <a:buNone/>
            </a:pPr>
            <a:r>
              <a:rPr lang="en-US" altLang="zh-CN" sz="1400" b="0" i="0" u="none" strike="noStrike" kern="0" cap="none" spc="0" baseline="0">
                <a:solidFill>
                  <a:schemeClr val="tx1"/>
                </a:solidFill>
                <a:latin typeface="Arial" pitchFamily="0" charset="0"/>
                <a:ea typeface="Arial" pitchFamily="0" charset="0"/>
                <a:cs typeface="Arial" pitchFamily="0" charset="0"/>
                <a:sym typeface="Arial" pitchFamily="0" charset="0"/>
              </a:rPr>
              <a:t>The content is curated from online/offline resources and used for educational purpose only</a:t>
            </a:r>
            <a:endParaRPr lang="zh-CN" altLang="en-US" sz="14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797777530"/>
      </p:ext>
    </p:extLst>
  </p:cSld>
  <p:clrMapOvr>
    <a:masterClrMapping/>
  </p:clrMapOvr>
</p:sld>
</file>

<file path=ppt/slides/slide20.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pic>
        <p:nvPicPr>
          <p:cNvPr id="152" name="图片"/>
          <p:cNvPicPr>
            <a:picLocks noChangeAspect="1"/>
          </p:cNvPicPr>
          <p:nvPr/>
        </p:nvPicPr>
        <p:blipFill>
          <a:blip r:embed="rId1" cstate="print"/>
          <a:stretch>
            <a:fillRect/>
          </a:stretch>
        </p:blipFill>
        <p:spPr>
          <a:xfrm rot="0">
            <a:off x="174701" y="750849"/>
            <a:ext cx="8794596" cy="4215161"/>
          </a:xfrm>
          <a:prstGeom prst="rect"/>
          <a:noFill/>
          <a:ln w="12700" cmpd="sng" cap="flat">
            <a:noFill/>
            <a:prstDash val="solid"/>
            <a:miter/>
          </a:ln>
        </p:spPr>
      </p:pic>
    </p:spTree>
    <p:extLst>
      <p:ext uri="{BB962C8B-B14F-4D97-AF65-F5344CB8AC3E}">
        <p14:creationId xmlns:p14="http://schemas.microsoft.com/office/powerpoint/2010/main" val="665970744"/>
      </p:ext>
    </p:extLst>
  </p:cSld>
  <p:clrMapOvr>
    <a:masterClrMapping/>
  </p:clrMapOvr>
</p:sld>
</file>

<file path=ppt/slides/slide2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53" name="文本框"/>
          <p:cNvSpPr>
            <a:spLocks noGrp="1"/>
          </p:cNvSpPr>
          <p:nvPr>
            <p:ph type="title"/>
          </p:nvPr>
        </p:nvSpPr>
        <p:spPr>
          <a:xfrm rot="0">
            <a:off x="628560" y="273780"/>
            <a:ext cx="7886430" cy="993869"/>
          </a:xfrm>
          <a:prstGeom prst="rect"/>
          <a:noFill/>
          <a:ln w="12700" cmpd="sng" cap="flat">
            <a:noFill/>
            <a:prstDash val="solid"/>
            <a:miter/>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pitchFamily="0" charset="0"/>
                <a:ea typeface="Arial" pitchFamily="0" charset="0"/>
                <a:cs typeface="Lucida Sans"/>
              </a:rPr>
              <a:t>                                                                  RESULT:</a:t>
            </a:r>
            <a:endParaRPr lang="zh-CN" altLang="en-US" sz="1400" b="0" i="0" u="none" strike="noStrike" kern="0" cap="none" spc="0" baseline="0">
              <a:solidFill>
                <a:srgbClr val="000000"/>
              </a:solidFill>
              <a:latin typeface="Arial" pitchFamily="0" charset="0"/>
              <a:ea typeface="Arial" pitchFamily="0" charset="0"/>
              <a:cs typeface="Lucida Sans"/>
            </a:endParaRPr>
          </a:p>
        </p:txBody>
      </p:sp>
      <p:pic>
        <p:nvPicPr>
          <p:cNvPr id="154" name="图片"/>
          <p:cNvPicPr>
            <a:picLocks noChangeAspect="1"/>
          </p:cNvPicPr>
          <p:nvPr/>
        </p:nvPicPr>
        <p:blipFill>
          <a:blip r:embed="rId1" cstate="print"/>
          <a:stretch>
            <a:fillRect/>
          </a:stretch>
        </p:blipFill>
        <p:spPr>
          <a:xfrm rot="0">
            <a:off x="312003" y="921834"/>
            <a:ext cx="8519993" cy="3895493"/>
          </a:xfrm>
          <a:prstGeom prst="rect"/>
          <a:noFill/>
          <a:ln w="12700" cmpd="sng" cap="flat">
            <a:noFill/>
            <a:prstDash val="solid"/>
            <a:miter/>
          </a:ln>
        </p:spPr>
      </p:pic>
    </p:spTree>
    <p:extLst>
      <p:ext uri="{BB962C8B-B14F-4D97-AF65-F5344CB8AC3E}">
        <p14:creationId xmlns:p14="http://schemas.microsoft.com/office/powerpoint/2010/main" val="557940030"/>
      </p:ext>
    </p:extLst>
  </p:cSld>
  <p:clrMapOvr>
    <a:masterClrMapping/>
  </p:clrMapOvr>
</p:sld>
</file>

<file path=ppt/slides/slide2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55" name="文本框"/>
          <p:cNvSpPr>
            <a:spLocks noGrp="1"/>
          </p:cNvSpPr>
          <p:nvPr>
            <p:ph type="title"/>
          </p:nvPr>
        </p:nvSpPr>
        <p:spPr>
          <a:xfrm rot="0">
            <a:off x="628560" y="273780"/>
            <a:ext cx="7886430" cy="993869"/>
          </a:xfrm>
          <a:prstGeom prst="rect"/>
          <a:noFill/>
          <a:ln w="12700" cmpd="sng" cap="flat">
            <a:noFill/>
            <a:prstDash val="solid"/>
            <a:miter/>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pitchFamily="0" charset="0"/>
                <a:ea typeface="Arial" pitchFamily="0" charset="0"/>
                <a:cs typeface="Lucida Sans"/>
              </a:rPr>
              <a:t>                                                                RESULT:</a:t>
            </a:r>
            <a:endParaRPr lang="zh-CN" altLang="en-US" sz="1400" b="0" i="0" u="none" strike="noStrike" kern="0" cap="none" spc="0" baseline="0">
              <a:solidFill>
                <a:srgbClr val="000000"/>
              </a:solidFill>
              <a:latin typeface="Arial" pitchFamily="0" charset="0"/>
              <a:ea typeface="Arial" pitchFamily="0" charset="0"/>
              <a:cs typeface="Lucida Sans"/>
            </a:endParaRPr>
          </a:p>
        </p:txBody>
      </p:sp>
      <p:pic>
        <p:nvPicPr>
          <p:cNvPr id="156" name="图片"/>
          <p:cNvPicPr>
            <a:picLocks noChangeAspect="1"/>
          </p:cNvPicPr>
          <p:nvPr/>
        </p:nvPicPr>
        <p:blipFill>
          <a:blip r:embed="rId1" cstate="print"/>
          <a:stretch>
            <a:fillRect/>
          </a:stretch>
        </p:blipFill>
        <p:spPr>
          <a:xfrm rot="0">
            <a:off x="0" y="862360"/>
            <a:ext cx="9144000" cy="3902927"/>
          </a:xfrm>
          <a:prstGeom prst="rect"/>
          <a:noFill/>
          <a:ln w="12700" cmpd="sng" cap="flat">
            <a:noFill/>
            <a:prstDash val="solid"/>
            <a:miter/>
          </a:ln>
        </p:spPr>
      </p:pic>
    </p:spTree>
    <p:extLst>
      <p:ext uri="{BB962C8B-B14F-4D97-AF65-F5344CB8AC3E}">
        <p14:creationId xmlns:p14="http://schemas.microsoft.com/office/powerpoint/2010/main" val="1321902915"/>
      </p:ext>
    </p:extLst>
  </p:cSld>
  <p:clrMapOvr>
    <a:masterClrMapping/>
  </p:clrMapOvr>
</p:sld>
</file>

<file path=ppt/slides/slide2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57" name="文本框"/>
          <p:cNvSpPr>
            <a:spLocks noGrp="1"/>
          </p:cNvSpPr>
          <p:nvPr>
            <p:ph type="title"/>
          </p:nvPr>
        </p:nvSpPr>
        <p:spPr>
          <a:xfrm rot="0">
            <a:off x="215052" y="719666"/>
            <a:ext cx="8421857" cy="547983"/>
          </a:xfrm>
          <a:prstGeom prst="rect"/>
          <a:noFill/>
          <a:ln w="12700" cmpd="sng" cap="flat">
            <a:noFill/>
            <a:prstDash val="solid"/>
            <a:miter/>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Future </a:t>
            </a:r>
            <a:r>
              <a:rPr lang="en-US" altLang="zh-CN" sz="1600" b="1" i="0" u="none" strike="noStrike" kern="0" cap="none" spc="0" baseline="0">
                <a:solidFill>
                  <a:srgbClr val="213163"/>
                </a:solidFill>
                <a:latin typeface="Arial" pitchFamily="0" charset="0"/>
                <a:ea typeface="Arial" pitchFamily="0" charset="0"/>
                <a:cs typeface="Lucida Sans"/>
              </a:rPr>
              <a:t>Enhancements</a:t>
            </a:r>
            <a:r>
              <a:rPr lang="en-US" altLang="zh-CN" sz="1600" b="1" i="0" u="none" strike="noStrike" kern="0" cap="none" spc="0" baseline="0">
                <a:solidFill>
                  <a:srgbClr val="374151"/>
                </a:solidFill>
                <a:latin typeface="Arial" pitchFamily="0" charset="0"/>
                <a:ea typeface="Arial" pitchFamily="0" charset="0"/>
                <a:cs typeface="Times New Roman" pitchFamily="0" charset="0"/>
              </a:rPr>
              <a:t>:</a:t>
            </a:r>
            <a:br>
              <a:rPr lang="zh-CN" altLang="en-US" sz="1400" b="0" i="0" u="none" strike="noStrike" kern="0" cap="none" spc="0" baseline="0">
                <a:solidFill>
                  <a:srgbClr val="374151"/>
                </a:solidFill>
                <a:latin typeface="Söhne" pitchFamily="0" charset="0"/>
                <a:ea typeface="Arial" pitchFamily="0" charset="0"/>
                <a:cs typeface="Lucida Sans"/>
              </a:rPr>
            </a:br>
            <a:endParaRPr lang="zh-CN" altLang="en-US" sz="1400" b="0" i="0" u="none" strike="noStrike" kern="0" cap="none" spc="0" baseline="0">
              <a:solidFill>
                <a:srgbClr val="000000"/>
              </a:solidFill>
              <a:latin typeface="Arial" pitchFamily="0" charset="0"/>
              <a:ea typeface="Arial" pitchFamily="0" charset="0"/>
              <a:cs typeface="Lucida Sans"/>
            </a:endParaRPr>
          </a:p>
        </p:txBody>
      </p:sp>
      <p:sp>
        <p:nvSpPr>
          <p:cNvPr id="158" name="矩形"/>
          <p:cNvSpPr>
            <a:spLocks/>
          </p:cNvSpPr>
          <p:nvPr/>
        </p:nvSpPr>
        <p:spPr>
          <a:xfrm rot="0">
            <a:off x="308113" y="1341783"/>
            <a:ext cx="8497957" cy="3234689"/>
          </a:xfrm>
          <a:prstGeom prst="rect"/>
          <a:noFill/>
          <a:ln w="12700" cmpd="sng" cap="flat">
            <a:noFill/>
            <a:prstDash val="solid"/>
            <a:miter/>
          </a:ln>
        </p:spPr>
        <p:txBody>
          <a:bodyPr vert="horz" wrap="square" lIns="91440" tIns="45720" rIns="91440" bIns="45720" anchor="t" anchorCtr="0">
            <a:prstTxWarp prst="textNoShape"/>
            <a:spAutoFit/>
          </a:bodyPr>
          <a:lstStyle/>
          <a:p>
            <a:pPr marL="342900" indent="-342900" algn="l">
              <a:lnSpc>
                <a:spcPct val="100000"/>
              </a:lnSpc>
              <a:spcBef>
                <a:spcPts val="0"/>
              </a:spcBef>
              <a:spcAft>
                <a:spcPts val="0"/>
              </a:spcAft>
              <a:buClrTx/>
              <a:buAutoNum type="arabicPeriod"/>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Deep Learning Architectures: Experiment with more advanced deep learning architectures like recurrent neural networks (RNNs), long short-term memory networks (LSTMs), or transformers. These models might capture more intricate patterns and dependencies in email content.</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342900" indent="-342900" algn="l">
              <a:lnSpc>
                <a:spcPct val="100000"/>
              </a:lnSpc>
              <a:spcBef>
                <a:spcPts val="0"/>
              </a:spcBef>
              <a:spcAft>
                <a:spcPts val="0"/>
              </a:spcAft>
              <a:buClrTx/>
              <a:buAutoNum type="arabicPeriod"/>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342900" indent="-342900" algn="l">
              <a:lnSpc>
                <a:spcPct val="100000"/>
              </a:lnSpc>
              <a:spcBef>
                <a:spcPts val="0"/>
              </a:spcBef>
              <a:spcAft>
                <a:spcPts val="0"/>
              </a:spcAft>
              <a:buClrTx/>
              <a:buAutoNum type="arabicPeriod"/>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Adversarial Training: Train the model against adversarial examples generated specifically to evade spam detection. This could improve the model's robustness against sophisticated spamming techniques.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342900" indent="-342900" algn="l">
              <a:lnSpc>
                <a:spcPct val="100000"/>
              </a:lnSpc>
              <a:spcBef>
                <a:spcPts val="0"/>
              </a:spcBef>
              <a:spcAft>
                <a:spcPts val="0"/>
              </a:spcAft>
              <a:buClrTx/>
              <a:buAutoNum type="arabicPeriod"/>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342900" indent="-342900" algn="l">
              <a:lnSpc>
                <a:spcPct val="100000"/>
              </a:lnSpc>
              <a:spcBef>
                <a:spcPts val="0"/>
              </a:spcBef>
              <a:spcAft>
                <a:spcPts val="0"/>
              </a:spcAft>
              <a:buClrTx/>
              <a:buAutoNum type="arabicPeriod"/>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Multi-Modal Learning: Incorporate not only the email text but also metadata, attachments, and sender information into the model. Multi-modal learning can provide a more comprehensive understanding of the email content and context.</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342900" indent="-342900" algn="l">
              <a:lnSpc>
                <a:spcPct val="100000"/>
              </a:lnSpc>
              <a:spcBef>
                <a:spcPts val="0"/>
              </a:spcBef>
              <a:spcAft>
                <a:spcPts val="0"/>
              </a:spcAft>
              <a:buClrTx/>
              <a:buAutoNum type="arabicPeriod"/>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342900" indent="-342900" algn="l">
              <a:lnSpc>
                <a:spcPct val="100000"/>
              </a:lnSpc>
              <a:spcBef>
                <a:spcPts val="0"/>
              </a:spcBef>
              <a:spcAft>
                <a:spcPts val="0"/>
              </a:spcAft>
              <a:buClrTx/>
              <a:buAutoNum type="arabicPeriod"/>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Active Learning: Implement active learning techniques to iteratively improve the classifier by selecting the most informative emails for manual labeling. This approach can help maximize the effectiveness of the classifier with minimal human effort</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082424294"/>
      </p:ext>
    </p:extLst>
  </p:cSld>
  <p:clrMapOvr>
    <a:masterClrMapping/>
  </p:clrMapOvr>
</p:sld>
</file>

<file path=ppt/slides/slide2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59"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Conclusion</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160" name="直线"/>
          <p:cNvSpPr>
            <a:spLocks/>
          </p:cNvSpPr>
          <p:nvPr/>
        </p:nvSpPr>
        <p:spPr>
          <a:xfrm rot="0">
            <a:off x="0" y="4675910"/>
            <a:ext cx="9144000" cy="0"/>
          </a:xfrm>
          <a:prstGeom prst="line"/>
          <a:noFill/>
          <a:ln w="9525" cmpd="sng" cap="flat">
            <a:solidFill>
              <a:srgbClr val="BFBFBF"/>
            </a:solidFill>
            <a:prstDash val="solid"/>
            <a:round/>
          </a:ln>
        </p:spPr>
      </p:sp>
      <p:sp>
        <p:nvSpPr>
          <p:cNvPr id="161"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162" name="矩形"/>
          <p:cNvSpPr>
            <a:spLocks/>
          </p:cNvSpPr>
          <p:nvPr/>
        </p:nvSpPr>
        <p:spPr>
          <a:xfrm rot="0">
            <a:off x="318051" y="1282148"/>
            <a:ext cx="7603435" cy="2186940"/>
          </a:xfrm>
          <a:prstGeom prst="rect"/>
          <a:noFill/>
          <a:ln w="12700" cmpd="sng" cap="flat">
            <a:noFill/>
            <a:prstDash val="solid"/>
            <a:miter/>
          </a:ln>
        </p:spPr>
        <p:txBody>
          <a:bodyPr vert="horz" wrap="square" lIns="91440" tIns="45720" rIns="91440" bIns="45720" anchor="t" anchorCtr="0">
            <a:prstTxWarp prst="textNoShape"/>
            <a:spAutoFit/>
          </a:bodyPr>
          <a:lstStyle/>
          <a:p>
            <a:pPr marL="342900" indent="-342900" algn="l">
              <a:lnSpc>
                <a:spcPct val="100000"/>
              </a:lnSpc>
              <a:spcBef>
                <a:spcPts val="0"/>
              </a:spcBef>
              <a:spcAft>
                <a:spcPts val="0"/>
              </a:spcAft>
              <a:buClrTx/>
              <a:buAutoNum type="arabicPeriod"/>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342900" indent="-342900" algn="l">
              <a:lnSpc>
                <a:spcPct val="100000"/>
              </a:lnSpc>
              <a:spcBef>
                <a:spcPts val="0"/>
              </a:spcBef>
              <a:spcAft>
                <a:spcPts val="0"/>
              </a:spcAft>
              <a:buClrTx/>
              <a:buAutoNum type="arabicPeriod"/>
            </a:pP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342900" indent="-342900" algn="l">
              <a:lnSpc>
                <a:spcPct val="100000"/>
              </a:lnSpc>
              <a:spcBef>
                <a:spcPts val="0"/>
              </a:spcBef>
              <a:spcAft>
                <a:spcPts val="0"/>
              </a:spcAft>
              <a:buClrTx/>
              <a:buAutoNum type="arabicPeriod"/>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303440277"/>
      </p:ext>
    </p:extLst>
  </p:cSld>
  <p:clrMapOvr>
    <a:masterClrMapping/>
  </p:clrMapOvr>
</p:sld>
</file>

<file path=ppt/slides/slide2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77" name="文本框"/>
          <p:cNvSpPr>
            <a:spLocks noGrp="1"/>
          </p:cNvSpPr>
          <p:nvPr>
            <p:ph type="title"/>
          </p:nvPr>
        </p:nvSpPr>
        <p:spPr>
          <a:xfrm rot="0">
            <a:off x="3504528" y="2334505"/>
            <a:ext cx="2149019" cy="460374"/>
          </a:xfrm>
          <a:prstGeom prst="rect"/>
          <a:noFill/>
          <a:ln w="12700" cmpd="sng" cap="flat">
            <a:noFill/>
            <a:prstDash val="solid"/>
            <a:miter/>
          </a:ln>
        </p:spPr>
        <p:txBody>
          <a:bodyPr vert="horz" wrap="square" lIns="0" tIns="12700" rIns="0" bIns="0" anchor="t" anchorCtr="0">
            <a:prstTxWarp prst="textNoShape"/>
            <a:spAutoFit/>
          </a:bodyPr>
          <a:lstStyle/>
          <a:p>
            <a:pPr marL="12700" indent="0" algn="l">
              <a:lnSpc>
                <a:spcPct val="100000"/>
              </a:lnSpc>
              <a:spcBef>
                <a:spcPts val="100"/>
              </a:spcBef>
              <a:spcAft>
                <a:spcPts val="0"/>
              </a:spcAft>
              <a:buNone/>
            </a:pPr>
            <a:r>
              <a:rPr lang="en-US" altLang="zh-CN" sz="3000" b="1" i="0" u="none" strike="noStrike" kern="0" cap="none" spc="-5" baseline="0">
                <a:solidFill>
                  <a:srgbClr val="223366"/>
                </a:solidFill>
                <a:latin typeface="Arial MT" pitchFamily="0" charset="0"/>
                <a:ea typeface="Arial" pitchFamily="0" charset="0"/>
                <a:cs typeface="Arial MT" pitchFamily="0" charset="0"/>
              </a:rPr>
              <a:t>Thank You!</a:t>
            </a:r>
            <a:endParaRPr lang="zh-CN" altLang="en-US" sz="3000" b="1" i="0" u="none" strike="noStrike" kern="0" cap="none" spc="-5" baseline="0">
              <a:solidFill>
                <a:srgbClr val="223366"/>
              </a:solidFill>
              <a:latin typeface="Arial MT" pitchFamily="0" charset="0"/>
              <a:ea typeface="Arial" pitchFamily="0" charset="0"/>
              <a:cs typeface="Arial MT" pitchFamily="0" charset="0"/>
            </a:endParaRPr>
          </a:p>
        </p:txBody>
      </p:sp>
    </p:spTree>
    <p:extLst>
      <p:ext uri="{BB962C8B-B14F-4D97-AF65-F5344CB8AC3E}">
        <p14:creationId xmlns:p14="http://schemas.microsoft.com/office/powerpoint/2010/main" val="523257515"/>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6" name="文本框"/>
          <p:cNvSpPr>
            <a:spLocks noGrp="1"/>
          </p:cNvSpPr>
          <p:nvPr>
            <p:ph type="title"/>
          </p:nvPr>
        </p:nvSpPr>
        <p:spPr>
          <a:xfrm rot="0">
            <a:off x="311700" y="846667"/>
            <a:ext cx="2808000" cy="447700"/>
          </a:xfrm>
          <a:prstGeom prst="rect"/>
          <a:noFill/>
          <a:ln w="12700" cmpd="sng" cap="flat">
            <a:noFill/>
            <a:prstDash val="solid"/>
            <a:round/>
          </a:ln>
        </p:spPr>
        <p:txBody>
          <a:bodyPr vert="horz" wrap="square" lIns="91440" tIns="45720" rIns="91440" bIns="45720" anchor="b" anchorCtr="0">
            <a:prstTxWarp prst="textNoShape"/>
          </a:bodyPr>
          <a:lstStyle/>
          <a:p>
            <a:pPr marL="0" indent="0" algn="l">
              <a:lnSpc>
                <a:spcPct val="100000"/>
              </a:lnSpc>
              <a:spcBef>
                <a:spcPts val="0"/>
              </a:spcBef>
              <a:spcAft>
                <a:spcPts val="0"/>
              </a:spcAft>
              <a:buNone/>
            </a:pPr>
            <a:r>
              <a:rPr lang="en-US" altLang="zh-CN" sz="1800" b="1" i="0" u="none" strike="noStrike" kern="0" cap="none" spc="0" baseline="0">
                <a:solidFill>
                  <a:srgbClr val="213163"/>
                </a:solidFill>
                <a:latin typeface="Arial" pitchFamily="0" charset="0"/>
                <a:ea typeface="Arial" pitchFamily="0" charset="0"/>
                <a:cs typeface="Lucida Sans"/>
              </a:rPr>
              <a:t>Course Outline</a:t>
            </a:r>
            <a:endParaRPr lang="zh-CN" altLang="en-US" sz="1800" b="0" i="0" u="none" strike="noStrike" kern="0" cap="none" spc="0" baseline="0">
              <a:solidFill>
                <a:srgbClr val="000000"/>
              </a:solidFill>
              <a:latin typeface="Arial" pitchFamily="0" charset="0"/>
              <a:ea typeface="Arial" pitchFamily="0" charset="0"/>
              <a:cs typeface="Lucida Sans"/>
            </a:endParaRPr>
          </a:p>
        </p:txBody>
      </p:sp>
      <p:sp>
        <p:nvSpPr>
          <p:cNvPr id="67" name="文本框"/>
          <p:cNvSpPr>
            <a:spLocks noGrp="1"/>
          </p:cNvSpPr>
          <p:nvPr>
            <p:ph type="body" idx="1"/>
          </p:nvPr>
        </p:nvSpPr>
        <p:spPr>
          <a:xfrm rot="0">
            <a:off x="311700" y="1294367"/>
            <a:ext cx="4090966" cy="3700967"/>
          </a:xfrm>
          <a:prstGeom prst="rect"/>
          <a:noFill/>
          <a:ln w="12700" cmpd="sng" cap="flat">
            <a:noFill/>
            <a:prstDash val="solid"/>
            <a:round/>
          </a:ln>
        </p:spPr>
        <p:txBody>
          <a:bodyPr vert="horz" wrap="square" lIns="91440" tIns="45720" rIns="91440" bIns="45720" anchor="t" anchorCtr="0">
            <a:prstTxWarp prst="textNoShape"/>
          </a:bodyPr>
          <a:lstStyle/>
          <a:p>
            <a:pPr marL="173736" indent="-173736" algn="l">
              <a:lnSpc>
                <a:spcPct val="115000"/>
              </a:lnSpc>
              <a:spcBef>
                <a:spcPts val="0"/>
              </a:spcBef>
              <a:spcAft>
                <a:spcPts val="800"/>
              </a:spcAft>
              <a:buClr>
                <a:srgbClr val="213163"/>
              </a:buClr>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Abstract</a:t>
            </a:r>
            <a:endParaRPr lang="en-US" altLang="zh-CN" sz="1400" b="0" i="0" u="none" strike="noStrike" kern="0" cap="none" spc="0" baseline="0">
              <a:solidFill>
                <a:srgbClr val="000000"/>
              </a:solidFill>
              <a:latin typeface="Arial" pitchFamily="0" charset="0"/>
              <a:ea typeface="Arial" pitchFamily="0" charset="0"/>
              <a:cs typeface="Lucida Sans"/>
            </a:endParaRPr>
          </a:p>
          <a:p>
            <a:pPr marL="173736" indent="-173736" algn="l">
              <a:lnSpc>
                <a:spcPct val="115000"/>
              </a:lnSpc>
              <a:spcBef>
                <a:spcPts val="0"/>
              </a:spcBef>
              <a:spcAft>
                <a:spcPts val="800"/>
              </a:spcAft>
              <a:buClr>
                <a:srgbClr val="213163"/>
              </a:buClr>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Problem Statement</a:t>
            </a:r>
            <a:endParaRPr lang="en-US" altLang="zh-CN" sz="1400" b="0" i="0" u="none" strike="noStrike" kern="0" cap="none" spc="0" baseline="0">
              <a:solidFill>
                <a:srgbClr val="000000"/>
              </a:solidFill>
              <a:latin typeface="Arial" pitchFamily="0" charset="0"/>
              <a:ea typeface="Arial" pitchFamily="0" charset="0"/>
              <a:cs typeface="Lucida Sans"/>
            </a:endParaRPr>
          </a:p>
          <a:p>
            <a:pPr marL="173736" indent="-173736" algn="l">
              <a:lnSpc>
                <a:spcPct val="115000"/>
              </a:lnSpc>
              <a:spcBef>
                <a:spcPts val="0"/>
              </a:spcBef>
              <a:spcAft>
                <a:spcPts val="800"/>
              </a:spcAft>
              <a:buClr>
                <a:srgbClr val="213163"/>
              </a:buClr>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Aims, Objective &amp; Proposed System/Solution </a:t>
            </a:r>
            <a:endParaRPr lang="en-US" altLang="zh-CN" sz="1400" b="0" i="0" u="none" strike="noStrike" kern="0" cap="none" spc="0" baseline="0">
              <a:solidFill>
                <a:srgbClr val="000000"/>
              </a:solidFill>
              <a:latin typeface="Arial" pitchFamily="0" charset="0"/>
              <a:ea typeface="Arial" pitchFamily="0" charset="0"/>
              <a:cs typeface="Lucida Sans"/>
            </a:endParaRPr>
          </a:p>
          <a:p>
            <a:pPr marL="173736" indent="-173736" algn="l">
              <a:lnSpc>
                <a:spcPct val="115000"/>
              </a:lnSpc>
              <a:spcBef>
                <a:spcPts val="0"/>
              </a:spcBef>
              <a:spcAft>
                <a:spcPts val="800"/>
              </a:spcAft>
              <a:buClr>
                <a:srgbClr val="213163"/>
              </a:buClr>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System Deployment Approach</a:t>
            </a:r>
            <a:endParaRPr lang="en-US" altLang="zh-CN" sz="1400" b="0" i="0" u="none" strike="noStrike" kern="0" cap="none" spc="0" baseline="0">
              <a:solidFill>
                <a:srgbClr val="000000"/>
              </a:solidFill>
              <a:latin typeface="Arial" pitchFamily="0" charset="0"/>
              <a:ea typeface="Arial" pitchFamily="0" charset="0"/>
              <a:cs typeface="Lucida Sans"/>
            </a:endParaRPr>
          </a:p>
          <a:p>
            <a:pPr marL="173736" indent="-173736" algn="l">
              <a:lnSpc>
                <a:spcPct val="115000"/>
              </a:lnSpc>
              <a:spcBef>
                <a:spcPts val="0"/>
              </a:spcBef>
              <a:spcAft>
                <a:spcPts val="800"/>
              </a:spcAft>
              <a:buClr>
                <a:srgbClr val="213163"/>
              </a:buClr>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Model Development &amp; Algorithm</a:t>
            </a:r>
            <a:endParaRPr lang="en-US" altLang="zh-CN" sz="1400" b="0" i="0" u="none" strike="noStrike" kern="0" cap="none" spc="0" baseline="0">
              <a:solidFill>
                <a:srgbClr val="000000"/>
              </a:solidFill>
              <a:latin typeface="Arial" pitchFamily="0" charset="0"/>
              <a:ea typeface="Arial" pitchFamily="0" charset="0"/>
              <a:cs typeface="Lucida Sans"/>
            </a:endParaRPr>
          </a:p>
          <a:p>
            <a:pPr marL="173736" indent="-173736" algn="l">
              <a:lnSpc>
                <a:spcPct val="115000"/>
              </a:lnSpc>
              <a:spcBef>
                <a:spcPts val="0"/>
              </a:spcBef>
              <a:spcAft>
                <a:spcPts val="800"/>
              </a:spcAft>
              <a:buClr>
                <a:srgbClr val="213163"/>
              </a:buClr>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Future Scope</a:t>
            </a:r>
            <a:endParaRPr lang="en-US" altLang="zh-CN" sz="1400" b="0" i="0" u="none" strike="noStrike" kern="0" cap="none" spc="0" baseline="0">
              <a:solidFill>
                <a:srgbClr val="000000"/>
              </a:solidFill>
              <a:latin typeface="Arial" pitchFamily="0" charset="0"/>
              <a:ea typeface="Arial" pitchFamily="0" charset="0"/>
              <a:cs typeface="Lucida Sans"/>
            </a:endParaRPr>
          </a:p>
          <a:p>
            <a:pPr marL="173736" indent="-173736" algn="l">
              <a:lnSpc>
                <a:spcPct val="115000"/>
              </a:lnSpc>
              <a:spcBef>
                <a:spcPts val="0"/>
              </a:spcBef>
              <a:spcAft>
                <a:spcPts val="800"/>
              </a:spcAft>
              <a:buClr>
                <a:srgbClr val="213163"/>
              </a:buClr>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Output of the Project</a:t>
            </a:r>
            <a:endParaRPr lang="en-US" altLang="zh-CN" sz="1400" b="0" i="0" u="none" strike="noStrike" kern="0" cap="none" spc="0" baseline="0">
              <a:solidFill>
                <a:srgbClr val="000000"/>
              </a:solidFill>
              <a:latin typeface="Arial" pitchFamily="0" charset="0"/>
              <a:ea typeface="Arial" pitchFamily="0" charset="0"/>
              <a:cs typeface="Lucida Sans"/>
            </a:endParaRPr>
          </a:p>
          <a:p>
            <a:pPr marL="173736" indent="-173736" algn="l">
              <a:lnSpc>
                <a:spcPct val="115000"/>
              </a:lnSpc>
              <a:spcBef>
                <a:spcPts val="0"/>
              </a:spcBef>
              <a:spcAft>
                <a:spcPts val="800"/>
              </a:spcAft>
              <a:buClr>
                <a:srgbClr val="213163"/>
              </a:buClr>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Conclusion</a:t>
            </a:r>
            <a:endParaRPr lang="en-US" altLang="zh-CN" sz="1400" b="0" i="0" u="none" strike="noStrike" kern="0" cap="none" spc="0" baseline="0">
              <a:solidFill>
                <a:srgbClr val="000000"/>
              </a:solidFill>
              <a:latin typeface="Arial" pitchFamily="0" charset="0"/>
              <a:ea typeface="Arial" pitchFamily="0" charset="0"/>
              <a:cs typeface="Lucida Sans"/>
            </a:endParaRPr>
          </a:p>
          <a:p>
            <a:pPr marL="173736" indent="-173736" algn="l">
              <a:lnSpc>
                <a:spcPct val="115000"/>
              </a:lnSpc>
              <a:spcBef>
                <a:spcPts val="0"/>
              </a:spcBef>
              <a:spcAft>
                <a:spcPts val="800"/>
              </a:spcAft>
              <a:buClr>
                <a:srgbClr val="213163"/>
              </a:buClr>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Reference</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endParaRPr lang="zh-CN" altLang="en-US" sz="1200" b="0" i="0" u="none" strike="noStrike" kern="0" cap="none" spc="0" baseline="0">
              <a:solidFill>
                <a:srgbClr val="000000"/>
              </a:solidFill>
              <a:latin typeface="Arial" pitchFamily="0" charset="0"/>
              <a:ea typeface="Arial" pitchFamily="0" charset="0"/>
              <a:cs typeface="Lucida Sans"/>
            </a:endParaRPr>
          </a:p>
        </p:txBody>
      </p:sp>
    </p:spTree>
    <p:extLst>
      <p:ext uri="{BB962C8B-B14F-4D97-AF65-F5344CB8AC3E}">
        <p14:creationId xmlns:p14="http://schemas.microsoft.com/office/powerpoint/2010/main" val="1767637972"/>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68" name="文本框"/>
          <p:cNvSpPr>
            <a:spLocks noGrp="1"/>
          </p:cNvSpPr>
          <p:nvPr>
            <p:ph type="title"/>
          </p:nvPr>
        </p:nvSpPr>
        <p:spPr>
          <a:xfrm rot="0">
            <a:off x="131032" y="682129"/>
            <a:ext cx="4311759" cy="42111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SzPts val="2800"/>
            </a:pPr>
            <a:r>
              <a:rPr lang="en-US" altLang="zh-CN" sz="1600" b="1" i="0" u="none" strike="noStrike" kern="0" cap="none" spc="0" baseline="0">
                <a:solidFill>
                  <a:srgbClr val="213163"/>
                </a:solidFill>
                <a:latin typeface="Arial" pitchFamily="0" charset="0"/>
                <a:ea typeface="Arial" pitchFamily="0" charset="0"/>
                <a:cs typeface="Lucida Sans"/>
              </a:rPr>
              <a:t>Abstract</a:t>
            </a:r>
            <a:br>
              <a:rPr lang="zh-CN" altLang="en-US" sz="1400" b="1" i="0" u="none" strike="noStrike" kern="0" cap="none" spc="0" baseline="0">
                <a:solidFill>
                  <a:srgbClr val="000000"/>
                </a:solidFill>
                <a:latin typeface="Arial" pitchFamily="0" charset="0"/>
                <a:ea typeface="Arial" pitchFamily="0" charset="0"/>
                <a:cs typeface="Lucida Sans"/>
              </a:rPr>
            </a:br>
            <a:br>
              <a:rPr lang="zh-CN" altLang="en-US" sz="1400" b="1" i="0" u="none" strike="noStrike" kern="0" cap="none" spc="0" baseline="0">
                <a:solidFill>
                  <a:srgbClr val="000000"/>
                </a:solidFill>
                <a:latin typeface="Arial" pitchFamily="0" charset="0"/>
                <a:ea typeface="Arial" pitchFamily="0" charset="0"/>
                <a:cs typeface="Lucida Sans"/>
              </a:rPr>
            </a:br>
            <a:br>
              <a:rPr lang="zh-CN" altLang="en-US" sz="1400" b="1" i="0" u="none" strike="noStrike" kern="0" cap="none" spc="0" baseline="0">
                <a:solidFill>
                  <a:srgbClr val="000000"/>
                </a:solidFill>
                <a:latin typeface="Arial" pitchFamily="0" charset="0"/>
                <a:ea typeface="Arial" pitchFamily="0" charset="0"/>
                <a:cs typeface="Lucida Sans"/>
              </a:rPr>
            </a:b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69" name="直线"/>
          <p:cNvSpPr>
            <a:spLocks/>
          </p:cNvSpPr>
          <p:nvPr/>
        </p:nvSpPr>
        <p:spPr>
          <a:xfrm rot="0">
            <a:off x="0" y="4675910"/>
            <a:ext cx="9144000" cy="0"/>
          </a:xfrm>
          <a:prstGeom prst="line"/>
          <a:noFill/>
          <a:ln w="9525" cmpd="sng" cap="flat">
            <a:solidFill>
              <a:srgbClr val="BFBFBF"/>
            </a:solidFill>
            <a:prstDash val="solid"/>
            <a:round/>
          </a:ln>
        </p:spPr>
      </p:sp>
      <p:sp>
        <p:nvSpPr>
          <p:cNvPr id="70"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71" name="矩形"/>
          <p:cNvSpPr>
            <a:spLocks/>
          </p:cNvSpPr>
          <p:nvPr/>
        </p:nvSpPr>
        <p:spPr>
          <a:xfrm rot="0">
            <a:off x="138652" y="1302026"/>
            <a:ext cx="8438818" cy="307776"/>
          </a:xfrm>
          <a:prstGeom prst="rect"/>
          <a:noFill/>
          <a:ln w="12700" cmpd="sng" cap="flat">
            <a:noFill/>
            <a:prstDash val="solid"/>
            <a:miter/>
          </a:ln>
        </p:spPr>
      </p:sp>
      <p:sp>
        <p:nvSpPr>
          <p:cNvPr id="72" name="矩形"/>
          <p:cNvSpPr>
            <a:spLocks/>
          </p:cNvSpPr>
          <p:nvPr/>
        </p:nvSpPr>
        <p:spPr>
          <a:xfrm rot="0">
            <a:off x="201859" y="1167456"/>
            <a:ext cx="4679928" cy="3444240"/>
          </a:xfrm>
          <a:prstGeom prst="rect"/>
          <a:noFill/>
          <a:ln w="12700" cmpd="sng" cap="flat">
            <a:noFill/>
            <a:prstDash val="solid"/>
            <a:round/>
          </a:ln>
        </p:spPr>
        <p:txBody>
          <a:bodyPr vert="horz" wrap="square" lIns="91440" tIns="45720" rIns="91440" bIns="45720" anchor="ctr" anchorCtr="0">
            <a:prstTxWarp prst="textNoShape"/>
            <a:spAutoFit/>
          </a:bodyPr>
          <a:lstStyle/>
          <a:p>
            <a:pPr marL="285750" indent="-285750" algn="l" eaLnBrk="0" fontAlgn="base" latinLnBrk="0" hangingPunct="0">
              <a:lnSpc>
                <a:spcPct val="100000"/>
              </a:lnSpc>
              <a:spcBef>
                <a:spcPts val="0"/>
              </a:spcBef>
              <a:spcAft>
                <a:spcPts val="0"/>
              </a:spcAft>
              <a:buSzPct val="100000"/>
              <a:buFont typeface="Arial" pitchFamily="0" charset="0"/>
              <a:buChar char="•"/>
            </a:pPr>
            <a:r>
              <a:rPr lang="en-US" altLang="zh-CN" sz="1400" b="0" i="0" u="none" strike="noStrike" kern="0" cap="none" spc="0" baseline="0">
                <a:solidFill>
                  <a:schemeClr val="tx1"/>
                </a:solidFill>
                <a:latin typeface="Arial" pitchFamily="0" charset="0"/>
                <a:ea typeface="Arial" pitchFamily="0" charset="0"/>
                <a:cs typeface="Arial" pitchFamily="0" charset="0"/>
                <a:sym typeface="Arial" pitchFamily="0" charset="0"/>
              </a:rPr>
              <a:t>Spam email detection is a crucial task in modern email communication systems to protect users from unsolicited and potentially harmful messages.</a:t>
            </a:r>
            <a:endParaRPr lang="en-US" altLang="zh-CN" sz="14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285750" indent="-285750" algn="l" eaLnBrk="0" fontAlgn="base" latinLnBrk="0" hangingPunct="0">
              <a:lnSpc>
                <a:spcPct val="100000"/>
              </a:lnSpc>
              <a:spcBef>
                <a:spcPts val="0"/>
              </a:spcBef>
              <a:spcAft>
                <a:spcPts val="0"/>
              </a:spcAft>
              <a:buSzPct val="100000"/>
              <a:buFont typeface="Arial" pitchFamily="0" charset="0"/>
              <a:buChar char="•"/>
            </a:pPr>
            <a:r>
              <a:rPr lang="en-US" altLang="zh-CN" sz="1400" b="0" i="0" u="none" strike="noStrike" kern="0" cap="none" spc="0" baseline="0">
                <a:solidFill>
                  <a:schemeClr val="tx1"/>
                </a:solidFill>
                <a:latin typeface="Arial" pitchFamily="0" charset="0"/>
                <a:ea typeface="Arial" pitchFamily="0" charset="0"/>
                <a:cs typeface="Arial" pitchFamily="0" charset="0"/>
                <a:sym typeface="Arial" pitchFamily="0" charset="0"/>
              </a:rPr>
              <a:t>This paper presents an overview of various techniques and approaches employed in spam email detection, including rule-based filtering, machine learning algorithms, and deep learning models. </a:t>
            </a:r>
            <a:endParaRPr lang="en-US" altLang="zh-CN" sz="14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285750" indent="-285750" algn="l" eaLnBrk="0" fontAlgn="base" latinLnBrk="0" hangingPunct="0">
              <a:lnSpc>
                <a:spcPct val="100000"/>
              </a:lnSpc>
              <a:spcBef>
                <a:spcPts val="0"/>
              </a:spcBef>
              <a:spcAft>
                <a:spcPts val="0"/>
              </a:spcAft>
              <a:buSzPct val="100000"/>
              <a:buFont typeface="Arial" pitchFamily="0" charset="0"/>
              <a:buChar char="•"/>
            </a:pPr>
            <a:r>
              <a:rPr lang="en-US" altLang="zh-CN" sz="1400" b="0" i="0" u="none" strike="noStrike" kern="0" cap="none" spc="0" baseline="0">
                <a:solidFill>
                  <a:schemeClr val="tx1"/>
                </a:solidFill>
                <a:latin typeface="Arial" pitchFamily="0" charset="0"/>
                <a:ea typeface="Arial" pitchFamily="0" charset="0"/>
                <a:cs typeface="Arial" pitchFamily="0" charset="0"/>
                <a:sym typeface="Arial" pitchFamily="0" charset="0"/>
              </a:rPr>
              <a:t>The challenges associated with spam detection, such as evolving spamming techniques and the balance between false positives and false negatives, are discussed. </a:t>
            </a:r>
            <a:endParaRPr lang="en-US" altLang="zh-CN" sz="1400" b="0" i="0" u="none" strike="noStrike" kern="0" cap="none" spc="0" baseline="0">
              <a:solidFill>
                <a:schemeClr val="tx1"/>
              </a:solidFill>
              <a:latin typeface="Arial" pitchFamily="0" charset="0"/>
              <a:ea typeface="Arial" pitchFamily="0" charset="0"/>
              <a:cs typeface="Arial" pitchFamily="0" charset="0"/>
              <a:sym typeface="Arial" pitchFamily="0" charset="0"/>
            </a:endParaRPr>
          </a:p>
          <a:p>
            <a:pPr marL="285750" indent="-285750" algn="l" eaLnBrk="0" fontAlgn="base" hangingPunct="0">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Furthermore, we discuss recent advancements in spam detection, including the utilization of contextual information, </a:t>
            </a: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behavioral</a:t>
            </a: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 analysis, and ensemble learning strategies. </a:t>
            </a:r>
            <a:endParaRPr lang="zh-CN" altLang="en-US" sz="14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73" name="矩形"/>
          <p:cNvSpPr>
            <a:spLocks/>
          </p:cNvSpPr>
          <p:nvPr/>
        </p:nvSpPr>
        <p:spPr>
          <a:xfrm rot="0">
            <a:off x="0" y="0"/>
            <a:ext cx="3868738" cy="0"/>
          </a:xfrm>
          <a:prstGeom prst="rect"/>
          <a:noFill/>
          <a:ln w="12700" cmpd="sng" cap="flat">
            <a:noFill/>
            <a:prstDash val="solid"/>
            <a:round/>
          </a:ln>
        </p:spPr>
      </p:sp>
      <p:pic>
        <p:nvPicPr>
          <p:cNvPr id="74" name="图片" descr="A screenshot of a device&#10;&#10;Description automatically generated"/>
          <p:cNvPicPr>
            <a:picLocks noChangeAspect="1"/>
          </p:cNvPicPr>
          <p:nvPr/>
        </p:nvPicPr>
        <p:blipFill>
          <a:blip r:embed="rId1" cstate="print"/>
          <a:stretch>
            <a:fillRect/>
          </a:stretch>
        </p:blipFill>
        <p:spPr>
          <a:xfrm rot="0">
            <a:off x="4944995" y="1006867"/>
            <a:ext cx="3986765" cy="3631844"/>
          </a:xfrm>
          <a:prstGeom prst="rect"/>
          <a:noFill/>
          <a:ln w="12700" cmpd="sng" cap="flat">
            <a:noFill/>
            <a:prstDash val="solid"/>
            <a:miter/>
          </a:ln>
        </p:spPr>
      </p:pic>
      <p:pic>
        <p:nvPicPr>
          <p:cNvPr id="75" name="图片"/>
          <p:cNvPicPr>
            <a:picLocks noChangeAspect="1"/>
          </p:cNvPicPr>
          <p:nvPr/>
        </p:nvPicPr>
        <p:blipFill>
          <a:blip r:embed="rId2" cstate="print"/>
          <a:stretch>
            <a:fillRect/>
          </a:stretch>
        </p:blipFill>
        <p:spPr>
          <a:xfrm rot="0">
            <a:off x="5608590" y="2425803"/>
            <a:ext cx="1646062" cy="2017951"/>
          </a:xfrm>
          <a:prstGeom prst="rect"/>
          <a:noFill/>
          <a:ln w="12700" cmpd="sng" cap="flat">
            <a:noFill/>
            <a:prstDash val="solid"/>
            <a:miter/>
          </a:ln>
        </p:spPr>
      </p:pic>
    </p:spTree>
    <p:extLst>
      <p:ext uri="{BB962C8B-B14F-4D97-AF65-F5344CB8AC3E}">
        <p14:creationId xmlns:p14="http://schemas.microsoft.com/office/powerpoint/2010/main" val="408501985"/>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8" name="文本框"/>
          <p:cNvSpPr>
            <a:spLocks noGrp="1"/>
          </p:cNvSpPr>
          <p:nvPr>
            <p:ph type="body" idx="1"/>
          </p:nvPr>
        </p:nvSpPr>
        <p:spPr>
          <a:xfrm rot="0">
            <a:off x="311700" y="1047964"/>
            <a:ext cx="5154152" cy="3521036"/>
          </a:xfrm>
          <a:prstGeom prst="rect"/>
          <a:noFill/>
          <a:ln w="12700" cmpd="sng" cap="flat">
            <a:noFill/>
            <a:prstDash val="solid"/>
            <a:round/>
          </a:ln>
        </p:spPr>
        <p:txBody>
          <a:bodyPr vert="horz" wrap="square" lIns="91440" tIns="45720" rIns="91440" bIns="45720" anchor="t" anchorCtr="0">
            <a:prstTxWarp prst="textNoShape"/>
          </a:bodyPr>
          <a:lstStyle/>
          <a:p>
            <a:pPr marL="285750" indent="-285750" algn="l" eaLnBrk="0" fontAlgn="base" hangingPunct="0">
              <a:lnSpc>
                <a:spcPct val="100000"/>
              </a:lnSpc>
              <a:spcBef>
                <a:spcPts val="0"/>
              </a:spcBef>
              <a:spcAft>
                <a:spcPts val="0"/>
              </a:spcAft>
              <a:buSzPts val="1200"/>
              <a:buFont typeface="Arial" pitchFamily="0" charset="0"/>
              <a:buChar char="•"/>
            </a:pPr>
            <a:r>
              <a:rPr lang="en-US" altLang="zh-CN" sz="1400" b="0" i="0" u="none" strike="noStrike" kern="0" cap="none" spc="0" baseline="0">
                <a:solidFill>
                  <a:schemeClr val="tx1"/>
                </a:solidFill>
                <a:latin typeface="Arial" pitchFamily="0" charset="0"/>
                <a:ea typeface="Arial" pitchFamily="0" charset="0"/>
                <a:cs typeface="Lucida Sans"/>
              </a:rPr>
              <a:t>The paper concludes with insights into future directions for enhancing spam email detection systems, including the integration of advanced NLP techniques and the development of robust models capable of handling dynamic spamming strategies.</a:t>
            </a:r>
            <a:endParaRPr lang="en-US" altLang="zh-CN" sz="1400" b="0" i="0" u="none" strike="noStrike" kern="0" cap="none" spc="0" baseline="0">
              <a:solidFill>
                <a:schemeClr val="tx1"/>
              </a:solidFill>
              <a:latin typeface="Arial" pitchFamily="0" charset="0"/>
              <a:ea typeface="Arial" pitchFamily="0" charset="0"/>
              <a:cs typeface="Lucida Sans"/>
            </a:endParaRPr>
          </a:p>
          <a:p>
            <a:pPr marL="285750" indent="-285750" algn="l" eaLnBrk="0" fontAlgn="base" hangingPunct="0">
              <a:lnSpc>
                <a:spcPct val="100000"/>
              </a:lnSpc>
              <a:spcBef>
                <a:spcPts val="0"/>
              </a:spcBef>
              <a:spcAft>
                <a:spcPts val="0"/>
              </a:spcAft>
              <a:buSzPts val="1200"/>
              <a:buFont typeface="Arial" pitchFamily="0" charset="0"/>
              <a:buChar char="•"/>
            </a:pPr>
            <a:r>
              <a:rPr lang="en-US" altLang="zh-CN" sz="1400" b="0" i="0" u="none" strike="noStrike" kern="0" cap="none" spc="0" baseline="0">
                <a:solidFill>
                  <a:schemeClr val="tx1"/>
                </a:solidFill>
                <a:latin typeface="Arial" pitchFamily="0" charset="0"/>
                <a:ea typeface="Arial" pitchFamily="0" charset="0"/>
                <a:cs typeface="Lucida Sans"/>
              </a:rPr>
              <a:t>Furthermore, recent advancements in spam detection leveraging natural language processing (NLP) and ensemble learning methods are explored. </a:t>
            </a:r>
            <a:endParaRPr lang="en-US" altLang="zh-CN" sz="1400" b="0" i="0" u="none" strike="noStrike" kern="0" cap="none" spc="0" baseline="0">
              <a:solidFill>
                <a:schemeClr val="tx1"/>
              </a:solidFill>
              <a:latin typeface="Arial" pitchFamily="0" charset="0"/>
              <a:ea typeface="Arial" pitchFamily="0" charset="0"/>
              <a:cs typeface="Lucida Sans"/>
            </a:endParaRPr>
          </a:p>
          <a:p>
            <a:pPr marL="285750" indent="-285750" algn="l" eaLnBrk="0" fontAlgn="base" hangingPunct="0">
              <a:lnSpc>
                <a:spcPct val="100000"/>
              </a:lnSpc>
              <a:spcBef>
                <a:spcPts val="0"/>
              </a:spcBef>
              <a:spcAft>
                <a:spcPts val="0"/>
              </a:spcAft>
              <a:buSzPts val="1200"/>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Lucida Sans"/>
              </a:rPr>
              <a:t>Finally, we outline future research directions aimed at improving the efficacy and resilience of spam detection systems in the face of evolving spamming techniques and sophisticated attacks.</a:t>
            </a:r>
            <a:endParaRPr lang="en-US" altLang="zh-CN" sz="1400" b="0" i="0" u="none" strike="noStrike" kern="0" cap="none" spc="0" baseline="0">
              <a:solidFill>
                <a:schemeClr val="tx1"/>
              </a:solidFill>
              <a:latin typeface="Arial" pitchFamily="0" charset="0"/>
              <a:ea typeface="Arial" pitchFamily="0" charset="0"/>
              <a:cs typeface="Lucida Sans"/>
            </a:endParaRPr>
          </a:p>
          <a:p>
            <a:pPr marL="285750" indent="-285750" algn="l" eaLnBrk="0" fontAlgn="base" hangingPunct="0">
              <a:lnSpc>
                <a:spcPct val="100000"/>
              </a:lnSpc>
              <a:spcBef>
                <a:spcPts val="0"/>
              </a:spcBef>
              <a:spcAft>
                <a:spcPts val="0"/>
              </a:spcAft>
              <a:buSzPts val="1200"/>
              <a:buFont typeface="Arial" pitchFamily="0" charset="0"/>
              <a:buChar char="•"/>
            </a:pPr>
            <a:endParaRPr lang="en-US" altLang="zh-CN" sz="1200" b="0" i="0" u="none" strike="noStrike" kern="0" cap="none" spc="0" baseline="0">
              <a:solidFill>
                <a:schemeClr val="tx1"/>
              </a:solidFill>
              <a:latin typeface="Arial" pitchFamily="0" charset="0"/>
              <a:ea typeface="Arial" pitchFamily="0" charset="0"/>
              <a:cs typeface="Lucida Sans"/>
            </a:endParaRPr>
          </a:p>
          <a:p>
            <a:pPr marL="0" indent="0" algn="l" eaLnBrk="0" fontAlgn="base" hangingPunct="0">
              <a:lnSpc>
                <a:spcPct val="100000"/>
              </a:lnSpc>
              <a:spcBef>
                <a:spcPts val="0"/>
              </a:spcBef>
              <a:spcAft>
                <a:spcPts val="0"/>
              </a:spcAft>
              <a:buNone/>
            </a:pPr>
            <a:endParaRPr lang="en-US" altLang="zh-CN" sz="1200" b="0" i="0" u="none" strike="noStrike" kern="0" cap="none" spc="0" baseline="0">
              <a:solidFill>
                <a:schemeClr val="tx1"/>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endParaRPr lang="zh-CN" altLang="en-US" sz="1200" b="0" i="0" u="none" strike="noStrike" kern="0" cap="none" spc="0" baseline="0">
              <a:solidFill>
                <a:srgbClr val="000000"/>
              </a:solidFill>
              <a:latin typeface="Arial" pitchFamily="0" charset="0"/>
              <a:ea typeface="Arial" pitchFamily="0" charset="0"/>
              <a:cs typeface="Lucida Sans"/>
            </a:endParaRPr>
          </a:p>
        </p:txBody>
      </p:sp>
      <p:pic>
        <p:nvPicPr>
          <p:cNvPr id="79" name="图片"/>
          <p:cNvPicPr>
            <a:picLocks noChangeAspect="1"/>
          </p:cNvPicPr>
          <p:nvPr/>
        </p:nvPicPr>
        <p:blipFill>
          <a:blip r:embed="rId1" cstate="print"/>
          <a:stretch>
            <a:fillRect/>
          </a:stretch>
        </p:blipFill>
        <p:spPr>
          <a:xfrm rot="0">
            <a:off x="5619965" y="1047964"/>
            <a:ext cx="3020602" cy="2928135"/>
          </a:xfrm>
          <a:prstGeom prst="rect"/>
          <a:noFill/>
          <a:ln w="12700" cmpd="sng" cap="flat">
            <a:noFill/>
            <a:prstDash val="solid"/>
            <a:miter/>
          </a:ln>
        </p:spPr>
      </p:pic>
    </p:spTree>
    <p:extLst>
      <p:ext uri="{BB962C8B-B14F-4D97-AF65-F5344CB8AC3E}">
        <p14:creationId xmlns:p14="http://schemas.microsoft.com/office/powerpoint/2010/main" val="860212153"/>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80" name="文本框"/>
          <p:cNvSpPr>
            <a:spLocks noGrp="1"/>
          </p:cNvSpPr>
          <p:nvPr>
            <p:ph type="title"/>
          </p:nvPr>
        </p:nvSpPr>
        <p:spPr>
          <a:xfrm rot="0">
            <a:off x="131032" y="682129"/>
            <a:ext cx="2936082"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Problem Statement</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81" name="直线"/>
          <p:cNvSpPr>
            <a:spLocks/>
          </p:cNvSpPr>
          <p:nvPr/>
        </p:nvSpPr>
        <p:spPr>
          <a:xfrm rot="0">
            <a:off x="0" y="4675910"/>
            <a:ext cx="9144000" cy="0"/>
          </a:xfrm>
          <a:prstGeom prst="line"/>
          <a:noFill/>
          <a:ln w="9525" cmpd="sng" cap="flat">
            <a:solidFill>
              <a:srgbClr val="BFBFBF"/>
            </a:solidFill>
            <a:prstDash val="solid"/>
            <a:round/>
          </a:ln>
        </p:spPr>
      </p:sp>
      <p:sp>
        <p:nvSpPr>
          <p:cNvPr id="82"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83" name="矩形"/>
          <p:cNvSpPr>
            <a:spLocks/>
          </p:cNvSpPr>
          <p:nvPr/>
        </p:nvSpPr>
        <p:spPr>
          <a:xfrm rot="0">
            <a:off x="256855" y="1191802"/>
            <a:ext cx="4869948" cy="2844165"/>
          </a:xfrm>
          <a:prstGeom prst="rect"/>
          <a:noFill/>
          <a:ln w="12700" cmpd="sng" cap="flat">
            <a:noFill/>
            <a:prstDash val="solid"/>
            <a:miter/>
          </a:ln>
        </p:spPr>
        <p:txBody>
          <a:bodyPr vert="horz" wrap="square" lIns="91440" tIns="45720" rIns="91440" bIns="45720" anchor="t" anchorCtr="0">
            <a:prstTxWarp prst="textNoShape"/>
            <a:spAutoFit/>
          </a:bodyPr>
          <a:lstStyle/>
          <a:p>
            <a:pPr marL="285750" indent="-285750" algn="l" eaLnBrk="0" fontAlgn="base" hangingPunct="0">
              <a:lnSpc>
                <a:spcPct val="100000"/>
              </a:lnSpc>
              <a:spcBef>
                <a:spcPts val="0"/>
              </a:spcBef>
              <a:spcAft>
                <a:spcPts val="0"/>
              </a:spcAft>
              <a:buFont typeface="Arial" pitchFamily="0" charset="0"/>
              <a:buChar char="•"/>
            </a:pPr>
            <a:endPar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endParaRPr>
          </a:p>
          <a:p>
            <a:pPr marL="285750" indent="-285750" algn="l" eaLnBrk="0" fontAlgn="base" hangingPunct="0">
              <a:lnSpc>
                <a:spcPct val="100000"/>
              </a:lnSpc>
              <a:spcBef>
                <a:spcPts val="0"/>
              </a:spcBef>
              <a:spcAft>
                <a:spcPts val="0"/>
              </a:spcAft>
              <a:buFont typeface="Arial" pitchFamily="0" charset="0"/>
              <a:buChar char="•"/>
            </a:pPr>
            <a:r>
              <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rPr>
              <a:t>High volume of spam emails overwhelms detection systems.</a:t>
            </a:r>
            <a:endPar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endParaRPr>
          </a:p>
          <a:p>
            <a:pPr marL="285750" indent="-285750" algn="l" eaLnBrk="0" fontAlgn="base" hangingPunct="0">
              <a:lnSpc>
                <a:spcPct val="100000"/>
              </a:lnSpc>
              <a:spcBef>
                <a:spcPts val="0"/>
              </a:spcBef>
              <a:spcAft>
                <a:spcPts val="0"/>
              </a:spcAft>
              <a:buFont typeface="Arial" pitchFamily="0" charset="0"/>
              <a:buChar char="•"/>
            </a:pPr>
            <a:r>
              <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rPr>
              <a:t>Spammers continually evolve tactics to evade detection.</a:t>
            </a:r>
            <a:endPar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endParaRPr>
          </a:p>
          <a:p>
            <a:pPr marL="285750" indent="-285750" algn="l" eaLnBrk="0" fontAlgn="base" hangingPunct="0">
              <a:lnSpc>
                <a:spcPct val="100000"/>
              </a:lnSpc>
              <a:spcBef>
                <a:spcPts val="0"/>
              </a:spcBef>
              <a:spcAft>
                <a:spcPts val="0"/>
              </a:spcAft>
              <a:buFont typeface="Arial" pitchFamily="0" charset="0"/>
              <a:buChar char="•"/>
            </a:pPr>
            <a:r>
              <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rPr>
              <a:t>Imbalance between spam and legitimate emails in datasets affects model training.</a:t>
            </a:r>
            <a:endPar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endParaRPr>
          </a:p>
          <a:p>
            <a:pPr marL="285750" indent="-285750" algn="l" eaLnBrk="0" fontAlgn="base" hangingPunct="0">
              <a:lnSpc>
                <a:spcPct val="100000"/>
              </a:lnSpc>
              <a:spcBef>
                <a:spcPts val="0"/>
              </a:spcBef>
              <a:spcAft>
                <a:spcPts val="0"/>
              </a:spcAft>
              <a:buFont typeface="Arial" pitchFamily="0" charset="0"/>
              <a:buChar char="•"/>
            </a:pPr>
            <a:r>
              <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rPr>
              <a:t>Balancing false positives (misclassifying legitimate emails) and false negatives (missing spam) is challenging.</a:t>
            </a:r>
            <a:endPar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endParaRPr>
          </a:p>
          <a:p>
            <a:pPr marL="285750" indent="-285750" algn="l" eaLnBrk="0" fontAlgn="base" hangingPunct="0">
              <a:lnSpc>
                <a:spcPct val="100000"/>
              </a:lnSpc>
              <a:spcBef>
                <a:spcPts val="0"/>
              </a:spcBef>
              <a:spcAft>
                <a:spcPts val="0"/>
              </a:spcAft>
              <a:buFont typeface="Arial" pitchFamily="0" charset="0"/>
              <a:buChar char="•"/>
            </a:pPr>
            <a:r>
              <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rPr>
              <a:t>Identifying relevant features from email content and metadata is difficult.</a:t>
            </a:r>
            <a:endParaRPr lang="en-US" altLang="zh-CN" sz="1400" b="0" i="0" u="none" strike="noStrike" kern="0" cap="none" spc="0" baseline="0">
              <a:solidFill>
                <a:schemeClr val="tx1"/>
              </a:solidFill>
              <a:latin typeface="Söhne" pitchFamily="0" charset="0"/>
              <a:ea typeface="Arial" pitchFamily="0" charset="0"/>
              <a:cs typeface="Arial" pitchFamily="0" charset="0"/>
              <a:sym typeface="Arial" pitchFamily="0" charset="0"/>
            </a:endParaRPr>
          </a:p>
          <a:p>
            <a:pPr marL="0" indent="0" algn="l" eaLnBrk="0" fontAlgn="base" hangingPunct="0">
              <a:lnSpc>
                <a:spcPct val="100000"/>
              </a:lnSpc>
              <a:spcBef>
                <a:spcPts val="0"/>
              </a:spcBef>
              <a:spcAft>
                <a:spcPts val="0"/>
              </a:spcAft>
              <a:buNone/>
            </a:pPr>
            <a:endParaRPr lang="zh-CN" altLang="en-US" sz="16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84" name="矩形"/>
          <p:cNvSpPr>
            <a:spLocks/>
          </p:cNvSpPr>
          <p:nvPr/>
        </p:nvSpPr>
        <p:spPr>
          <a:xfrm rot="0">
            <a:off x="0" y="-238654"/>
            <a:ext cx="65" cy="477311"/>
          </a:xfrm>
          <a:prstGeom prst="rect"/>
          <a:solidFill>
            <a:srgbClr val="FFFFFF"/>
          </a:solidFill>
          <a:ln w="12700" cmpd="sng" cap="flat">
            <a:noFill/>
            <a:prstDash val="solid"/>
            <a:round/>
          </a:ln>
        </p:spPr>
      </p:sp>
      <p:sp>
        <p:nvSpPr>
          <p:cNvPr id="85" name="矩形"/>
          <p:cNvSpPr>
            <a:spLocks/>
          </p:cNvSpPr>
          <p:nvPr/>
        </p:nvSpPr>
        <p:spPr>
          <a:xfrm rot="0">
            <a:off x="0" y="0"/>
            <a:ext cx="2851150" cy="0"/>
          </a:xfrm>
          <a:prstGeom prst="rect"/>
          <a:solidFill>
            <a:srgbClr val="FFFFFF"/>
          </a:solidFill>
          <a:ln w="12700" cmpd="sng" cap="flat">
            <a:noFill/>
            <a:prstDash val="solid"/>
            <a:round/>
          </a:ln>
        </p:spPr>
      </p:sp>
      <p:grpSp>
        <p:nvGrpSpPr>
          <p:cNvPr id="88" name="组合"/>
          <p:cNvGrpSpPr>
            <a:grpSpLocks/>
          </p:cNvGrpSpPr>
          <p:nvPr/>
        </p:nvGrpSpPr>
        <p:grpSpPr>
          <a:xfrm>
            <a:off x="5215763" y="1004392"/>
            <a:ext cx="3774124" cy="3130892"/>
            <a:chOff x="5215763" y="1004392"/>
            <a:chExt cx="3774124" cy="3130892"/>
          </a:xfrm>
        </p:grpSpPr>
        <p:pic>
          <p:nvPicPr>
            <p:cNvPr id="86" name="图片" descr="A purple question mark with gears&#10;&#10;Description automatically generated"/>
            <p:cNvPicPr>
              <a:picLocks noChangeAspect="1"/>
            </p:cNvPicPr>
            <p:nvPr/>
          </p:nvPicPr>
          <p:blipFill>
            <a:blip r:embed="rId1" cstate="print"/>
            <a:srcRect t="10028" b="11567" l="11111" r="10940"/>
            <a:stretch>
              <a:fillRect/>
            </a:stretch>
          </p:blipFill>
          <p:spPr>
            <a:xfrm rot="0">
              <a:off x="5975762" y="1004392"/>
              <a:ext cx="3014125" cy="3031753"/>
            </a:xfrm>
            <a:prstGeom prst="rect"/>
            <a:noFill/>
            <a:ln w="12700" cmpd="sng" cap="flat">
              <a:noFill/>
              <a:prstDash val="solid"/>
              <a:miter/>
            </a:ln>
          </p:spPr>
        </p:pic>
        <p:pic>
          <p:nvPicPr>
            <p:cNvPr id="87" name="图片" descr="Businessman with clipboard"/>
            <p:cNvPicPr>
              <a:picLocks noChangeAspect="1"/>
            </p:cNvPicPr>
            <p:nvPr/>
          </p:nvPicPr>
          <p:blipFill>
            <a:blip r:embed="rId2" cstate="print"/>
            <a:srcRect b="60168"/>
            <a:stretch>
              <a:fillRect/>
            </a:stretch>
          </p:blipFill>
          <p:spPr>
            <a:xfrm rot="0">
              <a:off x="5215763" y="2199392"/>
              <a:ext cx="1959011" cy="1935892"/>
            </a:xfrm>
            <a:prstGeom prst="rect"/>
            <a:noFill/>
            <a:ln w="12700" cmpd="sng" cap="flat">
              <a:noFill/>
              <a:prstDash val="solid"/>
              <a:miter/>
            </a:ln>
          </p:spPr>
        </p:pic>
      </p:grpSp>
    </p:spTree>
    <p:extLst>
      <p:ext uri="{BB962C8B-B14F-4D97-AF65-F5344CB8AC3E}">
        <p14:creationId xmlns:p14="http://schemas.microsoft.com/office/powerpoint/2010/main" val="1573239685"/>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1" name="文本框"/>
          <p:cNvSpPr>
            <a:spLocks noGrp="1"/>
          </p:cNvSpPr>
          <p:nvPr>
            <p:ph type="body" idx="1"/>
          </p:nvPr>
        </p:nvSpPr>
        <p:spPr>
          <a:xfrm rot="0">
            <a:off x="301425" y="842482"/>
            <a:ext cx="4732911" cy="3808712"/>
          </a:xfrm>
          <a:prstGeom prst="rect"/>
          <a:noFill/>
          <a:ln w="12700" cmpd="sng" cap="flat">
            <a:noFill/>
            <a:prstDash val="solid"/>
            <a:round/>
          </a:ln>
        </p:spPr>
        <p:txBody>
          <a:bodyPr vert="horz" wrap="square" lIns="91440" tIns="45720" rIns="91440" bIns="45720" anchor="t" anchorCtr="0">
            <a:prstTxWarp prst="textNoShape"/>
          </a:bodyPr>
          <a:lstStyle/>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Identifying relevant features from email content and metadata is difficult.</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Understanding contextual cues in email content requires advanced NLP.</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Systems must adapt to new spam patterns without frequent updates.</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Scalability is crucial to handle increasing email traffic efficiently.</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Privacy concerns arise from inspecting email content for spam.</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Choosing appropriate evaluation metrics to assess detection performance is important.</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r>
              <a:rPr lang="en-US" altLang="zh-CN" sz="1400" b="0" i="0" u="none" strike="noStrike" kern="0" cap="none" spc="0" baseline="0">
                <a:solidFill>
                  <a:srgbClr val="000000"/>
                </a:solidFill>
                <a:latin typeface="Arial" pitchFamily="0" charset="0"/>
                <a:ea typeface="Arial" pitchFamily="0" charset="0"/>
                <a:cs typeface="Lucida Sans"/>
              </a:rPr>
              <a:t>Real-time processing demands quick and accurate spam classification.</a:t>
            </a:r>
            <a:endParaRPr lang="en-US" altLang="zh-CN" sz="1400" b="0" i="0" u="none" strike="noStrike" kern="0" cap="none" spc="0" baseline="0">
              <a:solidFill>
                <a:srgbClr val="000000"/>
              </a:solidFill>
              <a:latin typeface="Arial" pitchFamily="0" charset="0"/>
              <a:ea typeface="Arial" pitchFamily="0" charset="0"/>
              <a:cs typeface="Lucida Sans"/>
            </a:endParaRPr>
          </a:p>
          <a:p>
            <a:pPr marL="456946" indent="-304673" algn="l">
              <a:lnSpc>
                <a:spcPct val="115000"/>
              </a:lnSpc>
              <a:spcBef>
                <a:spcPts val="0"/>
              </a:spcBef>
              <a:spcAft>
                <a:spcPts val="0"/>
              </a:spcAft>
              <a:buSzPts val="1200"/>
              <a:buFont typeface="Droid Sans"/>
              <a:buChar char="●"/>
            </a:pPr>
            <a:endParaRPr lang="zh-CN" altLang="en-US" sz="1600" b="0" i="0" u="none" strike="noStrike" kern="0" cap="none" spc="0" baseline="0">
              <a:solidFill>
                <a:srgbClr val="000000"/>
              </a:solidFill>
              <a:latin typeface="Arial" pitchFamily="0" charset="0"/>
              <a:ea typeface="Arial" pitchFamily="0" charset="0"/>
              <a:cs typeface="Lucida Sans"/>
            </a:endParaRPr>
          </a:p>
        </p:txBody>
      </p:sp>
      <p:pic>
        <p:nvPicPr>
          <p:cNvPr id="92" name="图片"/>
          <p:cNvPicPr>
            <a:picLocks noChangeAspect="1"/>
          </p:cNvPicPr>
          <p:nvPr/>
        </p:nvPicPr>
        <p:blipFill>
          <a:blip r:embed="rId1" cstate="print"/>
          <a:stretch>
            <a:fillRect/>
          </a:stretch>
        </p:blipFill>
        <p:spPr>
          <a:xfrm rot="0">
            <a:off x="5653047" y="1112733"/>
            <a:ext cx="1865375" cy="1325879"/>
          </a:xfrm>
          <a:prstGeom prst="rect"/>
          <a:noFill/>
          <a:ln w="12700" cmpd="sng" cap="flat">
            <a:noFill/>
            <a:prstDash val="solid"/>
            <a:miter/>
          </a:ln>
        </p:spPr>
      </p:pic>
      <p:pic>
        <p:nvPicPr>
          <p:cNvPr id="93" name="图片"/>
          <p:cNvPicPr>
            <a:picLocks noChangeAspect="1"/>
          </p:cNvPicPr>
          <p:nvPr/>
        </p:nvPicPr>
        <p:blipFill>
          <a:blip r:embed="rId2" cstate="print"/>
          <a:stretch>
            <a:fillRect/>
          </a:stretch>
        </p:blipFill>
        <p:spPr>
          <a:xfrm rot="0">
            <a:off x="7236620" y="2438612"/>
            <a:ext cx="1801027" cy="1801027"/>
          </a:xfrm>
          <a:prstGeom prst="rect"/>
          <a:noFill/>
          <a:ln w="12700" cmpd="sng" cap="flat">
            <a:noFill/>
            <a:prstDash val="solid"/>
            <a:miter/>
          </a:ln>
        </p:spPr>
      </p:pic>
    </p:spTree>
    <p:extLst>
      <p:ext uri="{BB962C8B-B14F-4D97-AF65-F5344CB8AC3E}">
        <p14:creationId xmlns:p14="http://schemas.microsoft.com/office/powerpoint/2010/main" val="1092780656"/>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94" name="文本框"/>
          <p:cNvSpPr>
            <a:spLocks noGrp="1"/>
          </p:cNvSpPr>
          <p:nvPr>
            <p:ph type="title"/>
          </p:nvPr>
        </p:nvSpPr>
        <p:spPr>
          <a:xfrm rot="0">
            <a:off x="131032" y="682129"/>
            <a:ext cx="2468330" cy="322263"/>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600" b="1" i="0" u="none" strike="noStrike" kern="0" cap="none" spc="0" baseline="0">
                <a:solidFill>
                  <a:srgbClr val="213163"/>
                </a:solidFill>
                <a:latin typeface="Arial" pitchFamily="0" charset="0"/>
                <a:ea typeface="Arial" pitchFamily="0" charset="0"/>
                <a:cs typeface="Lucida Sans"/>
              </a:rPr>
              <a:t>Aim &amp; Objective</a:t>
            </a:r>
            <a:endParaRPr lang="zh-CN" altLang="en-US" sz="1600" b="0" i="0" u="none" strike="noStrike" kern="0" cap="none" spc="0" baseline="0">
              <a:solidFill>
                <a:srgbClr val="000000"/>
              </a:solidFill>
              <a:latin typeface="Arial" pitchFamily="0" charset="0"/>
              <a:ea typeface="Arial" pitchFamily="0" charset="0"/>
              <a:cs typeface="Lucida Sans"/>
            </a:endParaRPr>
          </a:p>
        </p:txBody>
      </p:sp>
      <p:sp>
        <p:nvSpPr>
          <p:cNvPr id="95" name="直线"/>
          <p:cNvSpPr>
            <a:spLocks/>
          </p:cNvSpPr>
          <p:nvPr/>
        </p:nvSpPr>
        <p:spPr>
          <a:xfrm rot="0">
            <a:off x="0" y="4675910"/>
            <a:ext cx="9144000" cy="0"/>
          </a:xfrm>
          <a:prstGeom prst="line"/>
          <a:noFill/>
          <a:ln w="9525" cmpd="sng" cap="flat">
            <a:solidFill>
              <a:srgbClr val="BFBFBF"/>
            </a:solidFill>
            <a:prstDash val="solid"/>
            <a:round/>
          </a:ln>
        </p:spPr>
      </p:sp>
      <p:sp>
        <p:nvSpPr>
          <p:cNvPr id="96"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
        <p:nvSpPr>
          <p:cNvPr id="97" name="矩形"/>
          <p:cNvSpPr>
            <a:spLocks/>
          </p:cNvSpPr>
          <p:nvPr/>
        </p:nvSpPr>
        <p:spPr>
          <a:xfrm rot="0">
            <a:off x="297951" y="1232899"/>
            <a:ext cx="8722759" cy="7200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400" b="1" i="0" u="none" strike="noStrike" kern="0" cap="none" spc="0" baseline="0">
                <a:solidFill>
                  <a:srgbClr val="0D0D0D"/>
                </a:solidFill>
                <a:latin typeface="Söhne" pitchFamily="0" charset="0"/>
                <a:ea typeface="Arial" pitchFamily="0" charset="0"/>
                <a:cs typeface="Arial" pitchFamily="0" charset="0"/>
                <a:sym typeface="Arial" pitchFamily="0" charset="0"/>
              </a:rPr>
              <a:t>Aim: </a:t>
            </a:r>
            <a:r>
              <a:rPr lang="en-US" altLang="zh-CN" sz="1400" b="0" i="0" u="none" strike="noStrike" kern="0" cap="none" spc="0" baseline="0">
                <a:solidFill>
                  <a:srgbClr val="0D0D0D"/>
                </a:solidFill>
                <a:latin typeface="Söhne" pitchFamily="0" charset="0"/>
                <a:ea typeface="Arial" pitchFamily="0" charset="0"/>
                <a:cs typeface="Arial" pitchFamily="0" charset="0"/>
                <a:sym typeface="Arial" pitchFamily="0" charset="0"/>
              </a:rPr>
              <a:t>The aim of spam email detection is to accurately identify and filter out unsolicited and potentially harmful messages from users' email inboxes, while allowing legitimate emails to reach their intended recipients.</a:t>
            </a:r>
            <a:endParaRPr lang="zh-CN" altLang="en-US" sz="1400" b="0" i="0" u="none" strike="noStrike" kern="0" cap="none" spc="0" baseline="0">
              <a:solidFill>
                <a:srgbClr val="0D0D0D"/>
              </a:solidFill>
              <a:latin typeface="Söhne" pitchFamily="0" charset="0"/>
              <a:ea typeface="Arial" pitchFamily="0" charset="0"/>
              <a:cs typeface="Arial" pitchFamily="0" charset="0"/>
              <a:sym typeface="Arial" pitchFamily="0" charset="0"/>
            </a:endParaRPr>
          </a:p>
        </p:txBody>
      </p:sp>
      <p:pic>
        <p:nvPicPr>
          <p:cNvPr id="98" name="图片"/>
          <p:cNvPicPr>
            <a:picLocks noChangeAspect="1"/>
          </p:cNvPicPr>
          <p:nvPr/>
        </p:nvPicPr>
        <p:blipFill>
          <a:blip r:embed="rId1" cstate="print"/>
          <a:stretch>
            <a:fillRect/>
          </a:stretch>
        </p:blipFill>
        <p:spPr>
          <a:xfrm rot="0">
            <a:off x="6818828" y="2200069"/>
            <a:ext cx="1852558" cy="1852559"/>
          </a:xfrm>
          <a:prstGeom prst="rect"/>
          <a:noFill/>
          <a:ln w="12700" cmpd="sng" cap="flat">
            <a:noFill/>
            <a:prstDash val="solid"/>
            <a:miter/>
          </a:ln>
        </p:spPr>
      </p:pic>
      <p:sp>
        <p:nvSpPr>
          <p:cNvPr id="99" name="矩形"/>
          <p:cNvSpPr>
            <a:spLocks/>
          </p:cNvSpPr>
          <p:nvPr/>
        </p:nvSpPr>
        <p:spPr>
          <a:xfrm rot="0">
            <a:off x="394632" y="2262801"/>
            <a:ext cx="3355436" cy="1977390"/>
          </a:xfrm>
          <a:prstGeom prst="rect"/>
          <a:noFill/>
          <a:ln w="12700" cmpd="sng" cap="flat">
            <a:noFill/>
            <a:prstDash val="solid"/>
            <a:miter/>
          </a:ln>
        </p:spPr>
        <p:txBody>
          <a:bodyPr vert="horz" wrap="square" lIns="91440" tIns="45720" rIns="91440" bIns="45720" anchor="t" anchorCtr="0">
            <a:prstTxWarp prst="textNoShape"/>
            <a:spAutoFit/>
          </a:bodyPr>
          <a:lstStyle/>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Protect users from spam-related threats like phishing and malware.</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Enhance email productivity by reducing clutter.</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Adapt to evolving spamming techniques.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Maintain a balance between accuracy and efficiency in filtering.</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pic>
        <p:nvPicPr>
          <p:cNvPr id="100" name="图片"/>
          <p:cNvPicPr>
            <a:picLocks noChangeAspect="1"/>
          </p:cNvPicPr>
          <p:nvPr/>
        </p:nvPicPr>
        <p:blipFill>
          <a:blip r:embed="rId2" cstate="print"/>
          <a:stretch>
            <a:fillRect/>
          </a:stretch>
        </p:blipFill>
        <p:spPr>
          <a:xfrm rot="0">
            <a:off x="4166624" y="2109288"/>
            <a:ext cx="2038967" cy="2031197"/>
          </a:xfrm>
          <a:prstGeom prst="rect"/>
          <a:noFill/>
          <a:ln w="12700" cmpd="sng" cap="flat">
            <a:noFill/>
            <a:prstDash val="solid"/>
            <a:miter/>
          </a:ln>
        </p:spPr>
      </p:pic>
    </p:spTree>
    <p:extLst>
      <p:ext uri="{BB962C8B-B14F-4D97-AF65-F5344CB8AC3E}">
        <p14:creationId xmlns:p14="http://schemas.microsoft.com/office/powerpoint/2010/main" val="1539946663"/>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03" name="矩形"/>
          <p:cNvSpPr>
            <a:spLocks/>
          </p:cNvSpPr>
          <p:nvPr/>
        </p:nvSpPr>
        <p:spPr>
          <a:xfrm rot="0">
            <a:off x="308223" y="927558"/>
            <a:ext cx="8024117" cy="36537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1400" b="1" i="0" u="none" strike="noStrike" kern="0" cap="none" spc="0" baseline="0">
                <a:solidFill>
                  <a:srgbClr val="000000"/>
                </a:solidFill>
                <a:latin typeface="Arial" pitchFamily="0" charset="0"/>
                <a:ea typeface="Arial" pitchFamily="0" charset="0"/>
                <a:cs typeface="Arial" pitchFamily="0" charset="0"/>
                <a:sym typeface="Arial" pitchFamily="0" charset="0"/>
              </a:rPr>
              <a:t>Objectives:</a:t>
            </a:r>
            <a:endParaRPr lang="en-US" altLang="zh-CN" sz="1400" b="1"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0" indent="0" algn="l">
              <a:lnSpc>
                <a:spcPct val="100000"/>
              </a:lnSpc>
              <a:spcBef>
                <a:spcPts val="0"/>
              </a:spcBef>
              <a:spcAft>
                <a:spcPts val="0"/>
              </a:spcAft>
              <a:buNone/>
            </a:pPr>
            <a:endParaRPr lang="en-US" altLang="zh-CN" sz="1400" b="1"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Maintaining the integrity and reputation of email service providers and organizations.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Safeguarding sensitive information and preventing identity theft or fraud facilitated through spam emails.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Providing transparent and user-friendly spam filtering mechanisms.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Educating users about potential spam threats and best practices for email security.</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Enhancing the scalability and efficiency of spam detection systems to handle increasing email volumes.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Detecting and mitigating sophisticated spamming tactics, such as spoofing and social engineering.</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Integrating with other security systems to create a layered </a:t>
            </a: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defense</a:t>
            </a: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 against email-based threats.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Monitoring and </a:t>
            </a: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analyzing</a:t>
            </a: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 email traffic to identify emerging spam patterns and trends.</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Offering real-time protection against spam to minimize exposure to malicious content.</a:t>
            </a:r>
            <a:endPar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p>
            <a:pPr marL="285750" indent="-285750" algn="l">
              <a:lnSpc>
                <a:spcPct val="100000"/>
              </a:lnSpc>
              <a:spcBef>
                <a:spcPts val="0"/>
              </a:spcBef>
              <a:spcAft>
                <a:spcPts val="0"/>
              </a:spcAft>
              <a:buFont typeface="Arial" pitchFamily="0" charset="0"/>
              <a:buChar char="•"/>
            </a:pPr>
            <a:r>
              <a:rPr lang="en-US" altLang="zh-CN" sz="1400" b="0" i="0" u="none" strike="noStrike" kern="0" cap="none" spc="0" baseline="0">
                <a:solidFill>
                  <a:srgbClr val="000000"/>
                </a:solidFill>
                <a:latin typeface="Arial" pitchFamily="0" charset="0"/>
                <a:ea typeface="Arial" pitchFamily="0" charset="0"/>
                <a:cs typeface="Arial" pitchFamily="0" charset="0"/>
                <a:sym typeface="Arial" pitchFamily="0" charset="0"/>
              </a:rPr>
              <a:t>Collaborating with industry partners and researchers to exchange insights and improve spam detection capabilities collectively.</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
        <p:nvSpPr>
          <p:cNvPr id="104" name="直线"/>
          <p:cNvSpPr>
            <a:spLocks/>
          </p:cNvSpPr>
          <p:nvPr/>
        </p:nvSpPr>
        <p:spPr>
          <a:xfrm rot="0">
            <a:off x="0" y="4675910"/>
            <a:ext cx="9144000" cy="0"/>
          </a:xfrm>
          <a:prstGeom prst="line"/>
          <a:noFill/>
          <a:ln w="9525" cmpd="sng" cap="flat">
            <a:solidFill>
              <a:srgbClr val="BFBFBF"/>
            </a:solidFill>
            <a:prstDash val="solid"/>
            <a:round/>
          </a:ln>
        </p:spPr>
      </p:sp>
      <p:sp>
        <p:nvSpPr>
          <p:cNvPr id="105" name="矩形"/>
          <p:cNvSpPr>
            <a:spLocks/>
          </p:cNvSpPr>
          <p:nvPr/>
        </p:nvSpPr>
        <p:spPr>
          <a:xfrm rot="0">
            <a:off x="138652" y="4713110"/>
            <a:ext cx="707168" cy="322262"/>
          </a:xfrm>
          <a:prstGeom prst="rect"/>
          <a:noFill/>
          <a:ln w="12700" cmpd="sng" cap="flat">
            <a:noFill/>
            <a:prstDash val="solid"/>
            <a:round/>
          </a:ln>
        </p:spPr>
        <p:txBody>
          <a:bodyPr vert="horz" wrap="square" lIns="91425" tIns="91425" rIns="91425" bIns="91425"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tx1"/>
                </a:solidFill>
                <a:latin typeface="Arial" pitchFamily="0" charset="0"/>
                <a:ea typeface="Arial" pitchFamily="0" charset="0"/>
                <a:cs typeface="Arial" pitchFamily="0" charset="0"/>
                <a:sym typeface="Arial" pitchFamily="0" charset="0"/>
              </a:rPr>
              <a:t>Source :</a:t>
            </a:r>
            <a:endParaRPr lang="zh-CN" altLang="en-US" sz="1000" b="0" i="0" u="none" strike="noStrike" kern="0" cap="none" spc="0" baseline="0">
              <a:solidFill>
                <a:schemeClr val="tx1"/>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90774135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EEEEEE"/>
      </a:dk2>
      <a:lt2>
        <a:srgbClr val="595959"/>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Simple Light">
      <a:majorFont>
        <a:latin typeface=""/>
        <a:ea typeface=""/>
        <a:cs typeface=""/>
      </a:majorFont>
      <a:minorFont>
        <a:latin typeface=""/>
        <a:ea typeface=""/>
        <a:cs typeface=""/>
      </a:minorFont>
    </a:fontScheme>
    <a:fmtScheme name="Simple Light">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335</TotalTime>
  <Application>Yozo_Office</Applicat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root</cp:lastModifiedBy>
  <cp:revision>32</cp:revision>
  <dcterms:modified xsi:type="dcterms:W3CDTF">2024-04-16T06:30:11Z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ContentTypeId">
    <vt:lpwstr>0x0101000F1872188ABCFC48BECA6C87E8AC3285</vt:lpwstr>
  </property>
</Properties>
</file>